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6"/>
  </p:notesMasterIdLst>
  <p:handoutMasterIdLst>
    <p:handoutMasterId r:id="rId47"/>
  </p:handoutMasterIdLst>
  <p:sldIdLst>
    <p:sldId id="256" r:id="rId2"/>
    <p:sldId id="257" r:id="rId3"/>
    <p:sldId id="308" r:id="rId4"/>
    <p:sldId id="259" r:id="rId5"/>
    <p:sldId id="260" r:id="rId6"/>
    <p:sldId id="258" r:id="rId7"/>
    <p:sldId id="262" r:id="rId8"/>
    <p:sldId id="263" r:id="rId9"/>
    <p:sldId id="264" r:id="rId10"/>
    <p:sldId id="265" r:id="rId11"/>
    <p:sldId id="266" r:id="rId12"/>
    <p:sldId id="267" r:id="rId13"/>
    <p:sldId id="269" r:id="rId14"/>
    <p:sldId id="270" r:id="rId15"/>
    <p:sldId id="271" r:id="rId16"/>
    <p:sldId id="272" r:id="rId17"/>
    <p:sldId id="274" r:id="rId18"/>
    <p:sldId id="310" r:id="rId19"/>
    <p:sldId id="277" r:id="rId20"/>
    <p:sldId id="313" r:id="rId21"/>
    <p:sldId id="309"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312" r:id="rId38"/>
    <p:sldId id="295" r:id="rId39"/>
    <p:sldId id="296" r:id="rId40"/>
    <p:sldId id="297" r:id="rId41"/>
    <p:sldId id="298" r:id="rId42"/>
    <p:sldId id="299" r:id="rId43"/>
    <p:sldId id="311" r:id="rId44"/>
    <p:sldId id="30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78" autoAdjust="0"/>
  </p:normalViewPr>
  <p:slideViewPr>
    <p:cSldViewPr>
      <p:cViewPr varScale="1">
        <p:scale>
          <a:sx n="64" d="100"/>
          <a:sy n="64" d="100"/>
        </p:scale>
        <p:origin x="-1470" y="-10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6858000" cy="457200"/>
          </a:xfrm>
          <a:prstGeom prst="rect">
            <a:avLst/>
          </a:prstGeom>
        </p:spPr>
        <p:txBody>
          <a:bodyPr vert="horz" lIns="91440" tIns="45720" rIns="91440" bIns="45720" rtlCol="0"/>
          <a:lstStyle>
            <a:lvl1pPr algn="l">
              <a:defRPr sz="1200"/>
            </a:lvl1pPr>
          </a:lstStyle>
          <a:p>
            <a:pPr algn="ctr"/>
            <a:r>
              <a:rPr lang="es-ES" dirty="0" smtClean="0"/>
              <a:t>Introducción a la Programación Orientada a Objetos</a:t>
            </a:r>
            <a:endParaRPr lang="en-US"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s-ES" dirty="0" smtClean="0"/>
              <a:t>Profesor Luciano H. </a:t>
            </a:r>
            <a:r>
              <a:rPr lang="es-ES" dirty="0" err="1" smtClean="0"/>
              <a:t>Tamargo</a:t>
            </a:r>
            <a:endParaRPr lang="en-US"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0A95E2-46AC-4FFB-922D-6AF7E591DAC8}" type="slidenum">
              <a:rPr lang="en-US" smtClean="0"/>
              <a:pPr/>
              <a:t>‹#›</a:t>
            </a:fld>
            <a:endParaRPr lang="en-US"/>
          </a:p>
        </p:txBody>
      </p:sp>
    </p:spTree>
    <p:extLst>
      <p:ext uri="{BB962C8B-B14F-4D97-AF65-F5344CB8AC3E}">
        <p14:creationId xmlns:p14="http://schemas.microsoft.com/office/powerpoint/2010/main" val="199730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90EFA9-3C7F-4D34-B280-2922594AD7F1}" type="datetimeFigureOut">
              <a:rPr lang="en-US" smtClean="0"/>
              <a:pPr/>
              <a:t>8/8/2019</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E66A49-6B1F-492D-884E-74B683FCCCD6}" type="slidenum">
              <a:rPr lang="en-US" smtClean="0"/>
              <a:pPr/>
              <a:t>‹#›</a:t>
            </a:fld>
            <a:endParaRPr lang="en-US"/>
          </a:p>
        </p:txBody>
      </p:sp>
    </p:spTree>
    <p:extLst>
      <p:ext uri="{BB962C8B-B14F-4D97-AF65-F5344CB8AC3E}">
        <p14:creationId xmlns:p14="http://schemas.microsoft.com/office/powerpoint/2010/main" val="102636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AR" dirty="0" smtClean="0"/>
              <a:t>Un tipo</a:t>
            </a:r>
            <a:r>
              <a:rPr lang="es-AR" baseline="0" dirty="0" smtClean="0"/>
              <a:t> no elemental es aquel que se construye a partir de otros tipos </a:t>
            </a:r>
            <a:endParaRPr lang="es-AR" dirty="0"/>
          </a:p>
        </p:txBody>
      </p:sp>
      <p:sp>
        <p:nvSpPr>
          <p:cNvPr id="4" name="3 Marcador de número de diapositiva"/>
          <p:cNvSpPr>
            <a:spLocks noGrp="1"/>
          </p:cNvSpPr>
          <p:nvPr>
            <p:ph type="sldNum" sz="quarter" idx="10"/>
          </p:nvPr>
        </p:nvSpPr>
        <p:spPr/>
        <p:txBody>
          <a:bodyPr/>
          <a:lstStyle/>
          <a:p>
            <a:fld id="{A7E66A49-6B1F-492D-884E-74B683FCCCD6}"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8" name="7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4624285"/>
          </a:xfrm>
          <a:prstGeom prst="rect">
            <a:avLst/>
          </a:prstGeom>
        </p:spPr>
      </p:pic>
      <p:sp>
        <p:nvSpPr>
          <p:cNvPr id="2" name="1 Título"/>
          <p:cNvSpPr>
            <a:spLocks noGrp="1"/>
          </p:cNvSpPr>
          <p:nvPr>
            <p:ph type="ctrTitle" hasCustomPrompt="1"/>
          </p:nvPr>
        </p:nvSpPr>
        <p:spPr>
          <a:xfrm>
            <a:off x="685800" y="1066800"/>
            <a:ext cx="7772400" cy="1470025"/>
          </a:xfrm>
        </p:spPr>
        <p:txBody>
          <a:bodyPr/>
          <a:lstStyle>
            <a:lvl1pPr>
              <a:defRPr>
                <a:effectLst>
                  <a:outerShdw blurRad="38100" dist="38100" dir="2700000" algn="tl">
                    <a:srgbClr val="000000">
                      <a:alpha val="43137"/>
                    </a:srgbClr>
                  </a:outerShdw>
                </a:effectLst>
              </a:defRPr>
            </a:lvl1pPr>
          </a:lstStyle>
          <a:p>
            <a:r>
              <a:rPr lang="es-ES" dirty="0" smtClean="0"/>
              <a:t>HAGA CLIC PARA MODIFICAR EL ESTILO DE TÍTULO DEL PATRÓN</a:t>
            </a:r>
            <a:endParaRPr lang="en-US" dirty="0"/>
          </a:p>
        </p:txBody>
      </p:sp>
      <p:sp>
        <p:nvSpPr>
          <p:cNvPr id="3" name="2 Subtítulo"/>
          <p:cNvSpPr>
            <a:spLocks noGrp="1"/>
          </p:cNvSpPr>
          <p:nvPr>
            <p:ph type="subTitle" idx="1"/>
          </p:nvPr>
        </p:nvSpPr>
        <p:spPr>
          <a:xfrm>
            <a:off x="1371600" y="3124200"/>
            <a:ext cx="6400800" cy="11430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n-US"/>
          </a:p>
        </p:txBody>
      </p:sp>
      <p:sp>
        <p:nvSpPr>
          <p:cNvPr id="5" name="4 Marcador de pie de página"/>
          <p:cNvSpPr>
            <a:spLocks noGrp="1"/>
          </p:cNvSpPr>
          <p:nvPr>
            <p:ph type="ftr" sz="quarter" idx="11"/>
          </p:nvPr>
        </p:nvSpPr>
        <p:spPr/>
        <p:txBody>
          <a:bodyPr/>
          <a:lstStyle/>
          <a:p>
            <a:r>
              <a:rPr lang="es-ES" dirty="0" smtClean="0"/>
              <a:t>Introducción a la Programación Orientada a Objetos </a:t>
            </a:r>
            <a:endParaRPr lang="en-US" dirty="0"/>
          </a:p>
        </p:txBody>
      </p:sp>
      <p:sp>
        <p:nvSpPr>
          <p:cNvPr id="6" name="5 Marcador de número de diapositiva"/>
          <p:cNvSpPr>
            <a:spLocks noGrp="1"/>
          </p:cNvSpPr>
          <p:nvPr>
            <p:ph type="sldNum" sz="quarter" idx="12"/>
          </p:nvPr>
        </p:nvSpPr>
        <p:spPr/>
        <p:txBody>
          <a:bodyPr/>
          <a:lstStyle/>
          <a:p>
            <a:fld id="{C11C43BD-71E5-46FE-A724-5D4443A5068E}" type="slidenum">
              <a:rPr lang="en-US" smtClean="0"/>
              <a:pPr/>
              <a:t>‹#›</a:t>
            </a:fld>
            <a:endParaRPr lang="en-US"/>
          </a:p>
        </p:txBody>
      </p:sp>
      <p:sp>
        <p:nvSpPr>
          <p:cNvPr id="11" name="10 CuadroTexto"/>
          <p:cNvSpPr txBox="1"/>
          <p:nvPr userDrawn="1"/>
        </p:nvSpPr>
        <p:spPr>
          <a:xfrm>
            <a:off x="8153400" y="2895600"/>
            <a:ext cx="1219200" cy="3416320"/>
          </a:xfrm>
          <a:prstGeom prst="rect">
            <a:avLst/>
          </a:prstGeom>
          <a:noFill/>
        </p:spPr>
        <p:txBody>
          <a:bodyPr wrap="square" rtlCol="0">
            <a:spAutoFit/>
          </a:bodyPr>
          <a:lstStyle/>
          <a:p>
            <a:r>
              <a:rPr lang="es-ES" sz="1800" dirty="0" smtClean="0">
                <a:solidFill>
                  <a:schemeClr val="bg1">
                    <a:lumMod val="85000"/>
                  </a:schemeClr>
                </a:solidFill>
              </a:rPr>
              <a:t>0 1 1 0 0</a:t>
            </a:r>
          </a:p>
          <a:p>
            <a:r>
              <a:rPr lang="es-ES" sz="1800" dirty="0" smtClean="0">
                <a:solidFill>
                  <a:schemeClr val="bg1">
                    <a:lumMod val="85000"/>
                  </a:schemeClr>
                </a:solidFill>
              </a:rPr>
              <a:t>1 0 0 1 1</a:t>
            </a:r>
          </a:p>
          <a:p>
            <a:r>
              <a:rPr lang="es-ES" sz="1800" dirty="0" smtClean="0">
                <a:solidFill>
                  <a:schemeClr val="bg1">
                    <a:lumMod val="85000"/>
                  </a:schemeClr>
                </a:solidFill>
              </a:rPr>
              <a:t>1 0 1 1 0</a:t>
            </a:r>
          </a:p>
          <a:p>
            <a:r>
              <a:rPr lang="es-ES" sz="1800" dirty="0" smtClean="0">
                <a:solidFill>
                  <a:schemeClr val="bg1">
                    <a:lumMod val="85000"/>
                  </a:schemeClr>
                </a:solidFill>
              </a:rPr>
              <a:t>0 1 1 1 0</a:t>
            </a:r>
          </a:p>
          <a:p>
            <a:r>
              <a:rPr lang="es-ES" sz="1800" dirty="0" smtClean="0">
                <a:solidFill>
                  <a:schemeClr val="bg1">
                    <a:lumMod val="85000"/>
                  </a:schemeClr>
                </a:solidFill>
              </a:rPr>
              <a:t>0 1 1 0 0</a:t>
            </a:r>
          </a:p>
          <a:p>
            <a:r>
              <a:rPr lang="es-ES" sz="1800" dirty="0" smtClean="0">
                <a:solidFill>
                  <a:schemeClr val="bg1">
                    <a:lumMod val="85000"/>
                  </a:schemeClr>
                </a:solidFill>
              </a:rPr>
              <a:t>1 0 0 1 1</a:t>
            </a:r>
          </a:p>
          <a:p>
            <a:r>
              <a:rPr lang="es-ES" sz="1800" dirty="0" smtClean="0">
                <a:solidFill>
                  <a:schemeClr val="bg1">
                    <a:lumMod val="85000"/>
                  </a:schemeClr>
                </a:solidFill>
              </a:rPr>
              <a:t>1 0 1 1 0</a:t>
            </a:r>
          </a:p>
          <a:p>
            <a:r>
              <a:rPr lang="es-ES" sz="1800" dirty="0" smtClean="0">
                <a:solidFill>
                  <a:schemeClr val="bg1">
                    <a:lumMod val="85000"/>
                  </a:schemeClr>
                </a:solidFill>
              </a:rPr>
              <a:t>0 1 1 1 0</a:t>
            </a:r>
          </a:p>
          <a:p>
            <a:r>
              <a:rPr lang="es-ES" sz="1800" dirty="0" smtClean="0">
                <a:solidFill>
                  <a:schemeClr val="bg1">
                    <a:lumMod val="85000"/>
                  </a:schemeClr>
                </a:solidFill>
              </a:rPr>
              <a:t>1 0 0 1</a:t>
            </a:r>
          </a:p>
          <a:p>
            <a:pPr marL="342900" indent="-342900">
              <a:buAutoNum type="arabicPlain"/>
            </a:pPr>
            <a:r>
              <a:rPr lang="es-ES" sz="1800" baseline="0" dirty="0" smtClean="0">
                <a:solidFill>
                  <a:schemeClr val="bg1">
                    <a:lumMod val="85000"/>
                  </a:schemeClr>
                </a:solidFill>
              </a:rPr>
              <a:t>1 1</a:t>
            </a:r>
          </a:p>
          <a:p>
            <a:pPr marL="0" indent="0">
              <a:buNone/>
            </a:pPr>
            <a:r>
              <a:rPr lang="es-ES" sz="1800" baseline="0" dirty="0" smtClean="0">
                <a:solidFill>
                  <a:schemeClr val="bg1">
                    <a:lumMod val="85000"/>
                  </a:schemeClr>
                </a:solidFill>
              </a:rPr>
              <a:t>0    0 </a:t>
            </a:r>
            <a:endParaRPr lang="es-ES" sz="1800" dirty="0" smtClean="0">
              <a:solidFill>
                <a:schemeClr val="bg1">
                  <a:lumMod val="85000"/>
                </a:schemeClr>
              </a:solidFill>
            </a:endParaRPr>
          </a:p>
          <a:p>
            <a:pPr marL="0" indent="0">
              <a:buNone/>
            </a:pPr>
            <a:r>
              <a:rPr lang="es-ES" sz="1800" dirty="0" smtClean="0">
                <a:solidFill>
                  <a:schemeClr val="bg1">
                    <a:lumMod val="85000"/>
                  </a:schemeClr>
                </a:solidFill>
              </a:rPr>
              <a:t>1</a:t>
            </a:r>
            <a:endParaRPr lang="en-US" sz="1800" dirty="0">
              <a:solidFill>
                <a:schemeClr val="bg1">
                  <a:lumMod val="85000"/>
                </a:schemeClr>
              </a:solidFill>
            </a:endParaRPr>
          </a:p>
        </p:txBody>
      </p:sp>
      <p:pic>
        <p:nvPicPr>
          <p:cNvPr id="12" name="11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77596" t="39944" b="41912"/>
          <a:stretch/>
        </p:blipFill>
        <p:spPr>
          <a:xfrm rot="16200000" flipH="1">
            <a:off x="-339260" y="6141110"/>
            <a:ext cx="1064244" cy="385721"/>
          </a:xfrm>
          <a:prstGeom prst="rect">
            <a:avLst/>
          </a:prstGeom>
        </p:spPr>
      </p:pic>
      <p:sp>
        <p:nvSpPr>
          <p:cNvPr id="9" name="8 Marcador de texto"/>
          <p:cNvSpPr>
            <a:spLocks noGrp="1"/>
          </p:cNvSpPr>
          <p:nvPr>
            <p:ph type="body" sz="quarter" idx="13"/>
          </p:nvPr>
        </p:nvSpPr>
        <p:spPr>
          <a:xfrm>
            <a:off x="685800" y="4876800"/>
            <a:ext cx="7696200" cy="1435119"/>
          </a:xfrm>
          <a:solidFill>
            <a:schemeClr val="tx2">
              <a:alpha val="50000"/>
            </a:schemeClr>
          </a:solidFill>
        </p:spPr>
        <p:txBody>
          <a:bodyPr>
            <a:noAutofit/>
          </a:bodyPr>
          <a:lstStyle>
            <a:lvl1pPr marL="0" indent="0" algn="ctr">
              <a:buNone/>
              <a:defRPr sz="2400"/>
            </a:lvl1pPr>
            <a:lvl2pPr algn="ctr">
              <a:defRPr sz="2000"/>
            </a:lvl2pPr>
            <a:lvl3pPr algn="ctr">
              <a:defRPr sz="1800"/>
            </a:lvl3pPr>
            <a:lvl4pPr algn="ctr">
              <a:defRPr sz="1600"/>
            </a:lvl4pPr>
            <a:lvl5pPr algn="ctr">
              <a:defRPr sz="1600"/>
            </a:lvl5pPr>
          </a:lstStyle>
          <a:p>
            <a:pPr lvl="0"/>
            <a:r>
              <a:rPr lang="es-ES" dirty="0" smtClean="0"/>
              <a:t>Haga clic para modificar el estilo de texto del patrón</a:t>
            </a:r>
          </a:p>
        </p:txBody>
      </p:sp>
    </p:spTree>
    <p:extLst>
      <p:ext uri="{BB962C8B-B14F-4D97-AF65-F5344CB8AC3E}">
        <p14:creationId xmlns:p14="http://schemas.microsoft.com/office/powerpoint/2010/main" val="543863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027"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Título"/>
          <p:cNvSpPr>
            <a:spLocks noGrp="1"/>
          </p:cNvSpPr>
          <p:nvPr>
            <p:ph type="title" hasCustomPrompt="1"/>
          </p:nvPr>
        </p:nvSpPr>
        <p:spPr>
          <a:xfrm>
            <a:off x="76200" y="32368"/>
            <a:ext cx="5791200" cy="1143000"/>
          </a:xfrm>
        </p:spPr>
        <p:txBody>
          <a:bodyPr>
            <a:noAutofit/>
          </a:bodyPr>
          <a:lstStyle>
            <a:lvl1pPr algn="l">
              <a:defRPr sz="2800">
                <a:solidFill>
                  <a:schemeClr val="bg1"/>
                </a:solidFill>
              </a:defRPr>
            </a:lvl1pPr>
          </a:lstStyle>
          <a:p>
            <a:r>
              <a:rPr lang="es-ES" dirty="0" smtClean="0"/>
              <a:t>HAGA CLIC PARA MODIFICAR EL ESTILO DE TÍTULO DEL PATRÓN</a:t>
            </a:r>
            <a:endParaRPr lang="en-US" dirty="0"/>
          </a:p>
        </p:txBody>
      </p:sp>
      <p:sp>
        <p:nvSpPr>
          <p:cNvPr id="3" name="2 Marcador de contenido"/>
          <p:cNvSpPr>
            <a:spLocks noGrp="1"/>
          </p:cNvSpPr>
          <p:nvPr>
            <p:ph idx="1"/>
          </p:nvPr>
        </p:nvSpPr>
        <p:spPr>
          <a:xfrm>
            <a:off x="457200" y="1371600"/>
            <a:ext cx="8229600" cy="4724400"/>
          </a:xfrm>
          <a:solidFill>
            <a:schemeClr val="bg1">
              <a:alpha val="80000"/>
            </a:schemeClr>
          </a:solidFill>
        </p:spPr>
        <p:txBody>
          <a:bodyPr>
            <a:normAutofit/>
          </a:bodyPr>
          <a:lstStyle>
            <a:lvl1pPr>
              <a:defRPr sz="2400"/>
            </a:lvl1pPr>
            <a:lvl2pPr>
              <a:defRPr sz="2000"/>
            </a:lvl2pPr>
            <a:lvl3pPr>
              <a:defRPr sz="1800"/>
            </a:lvl3pPr>
            <a:lvl4pPr>
              <a:defRPr sz="1600"/>
            </a:lvl4pPr>
            <a:lvl5pPr>
              <a:defRPr sz="16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n-US"/>
          </a:p>
        </p:txBody>
      </p:sp>
      <p:sp>
        <p:nvSpPr>
          <p:cNvPr id="5" name="4 Marcador de pie de página"/>
          <p:cNvSpPr>
            <a:spLocks noGrp="1"/>
          </p:cNvSpPr>
          <p:nvPr>
            <p:ph type="ftr" sz="quarter" idx="11"/>
          </p:nvPr>
        </p:nvSpPr>
        <p:spPr/>
        <p:txBody>
          <a:bodyPr/>
          <a:lstStyle/>
          <a:p>
            <a:r>
              <a:rPr lang="es-ES" dirty="0" smtClean="0"/>
              <a:t>Introducción a la Programación Orientada a Objetos </a:t>
            </a:r>
            <a:endParaRPr lang="en-US" dirty="0"/>
          </a:p>
        </p:txBody>
      </p:sp>
      <p:sp>
        <p:nvSpPr>
          <p:cNvPr id="6" name="5 Marcador de número de diapositiva"/>
          <p:cNvSpPr>
            <a:spLocks noGrp="1"/>
          </p:cNvSpPr>
          <p:nvPr>
            <p:ph type="sldNum" sz="quarter" idx="12"/>
          </p:nvPr>
        </p:nvSpPr>
        <p:spPr/>
        <p:txBody>
          <a:bodyPr/>
          <a:lstStyle/>
          <a:p>
            <a:fld id="{C11C43BD-71E5-46FE-A724-5D4443A5068E}" type="slidenum">
              <a:rPr lang="en-US" smtClean="0"/>
              <a:pPr/>
              <a:t>‹#›</a:t>
            </a:fld>
            <a:endParaRPr lang="en-US"/>
          </a:p>
        </p:txBody>
      </p:sp>
      <p:sp>
        <p:nvSpPr>
          <p:cNvPr id="9" name="8 CuadroTexto"/>
          <p:cNvSpPr txBox="1"/>
          <p:nvPr userDrawn="1"/>
        </p:nvSpPr>
        <p:spPr>
          <a:xfrm>
            <a:off x="8153400" y="2895600"/>
            <a:ext cx="1219200" cy="3416320"/>
          </a:xfrm>
          <a:prstGeom prst="rect">
            <a:avLst/>
          </a:prstGeom>
          <a:noFill/>
        </p:spPr>
        <p:txBody>
          <a:bodyPr wrap="square" rtlCol="0">
            <a:spAutoFit/>
          </a:bodyPr>
          <a:lstStyle/>
          <a:p>
            <a:r>
              <a:rPr lang="es-ES" sz="1800" dirty="0" smtClean="0">
                <a:solidFill>
                  <a:schemeClr val="bg1">
                    <a:lumMod val="85000"/>
                  </a:schemeClr>
                </a:solidFill>
              </a:rPr>
              <a:t>0 1 1 0 0</a:t>
            </a:r>
          </a:p>
          <a:p>
            <a:r>
              <a:rPr lang="es-ES" sz="1800" dirty="0" smtClean="0">
                <a:solidFill>
                  <a:schemeClr val="bg1">
                    <a:lumMod val="85000"/>
                  </a:schemeClr>
                </a:solidFill>
              </a:rPr>
              <a:t>1 0 0 1 1</a:t>
            </a:r>
          </a:p>
          <a:p>
            <a:r>
              <a:rPr lang="es-ES" sz="1800" dirty="0" smtClean="0">
                <a:solidFill>
                  <a:schemeClr val="bg1">
                    <a:lumMod val="85000"/>
                  </a:schemeClr>
                </a:solidFill>
              </a:rPr>
              <a:t>1 0 1 1 0</a:t>
            </a:r>
          </a:p>
          <a:p>
            <a:r>
              <a:rPr lang="es-ES" sz="1800" dirty="0" smtClean="0">
                <a:solidFill>
                  <a:schemeClr val="bg1">
                    <a:lumMod val="85000"/>
                  </a:schemeClr>
                </a:solidFill>
              </a:rPr>
              <a:t>0 1 1 1 0</a:t>
            </a:r>
          </a:p>
          <a:p>
            <a:r>
              <a:rPr lang="es-ES" sz="1800" dirty="0" smtClean="0">
                <a:solidFill>
                  <a:schemeClr val="bg1">
                    <a:lumMod val="85000"/>
                  </a:schemeClr>
                </a:solidFill>
              </a:rPr>
              <a:t>0 1 1 0 0</a:t>
            </a:r>
          </a:p>
          <a:p>
            <a:r>
              <a:rPr lang="es-ES" sz="1800" dirty="0" smtClean="0">
                <a:solidFill>
                  <a:schemeClr val="bg1">
                    <a:lumMod val="85000"/>
                  </a:schemeClr>
                </a:solidFill>
              </a:rPr>
              <a:t>1 0 0 1 1</a:t>
            </a:r>
          </a:p>
          <a:p>
            <a:r>
              <a:rPr lang="es-ES" sz="1800" dirty="0" smtClean="0">
                <a:solidFill>
                  <a:schemeClr val="bg1">
                    <a:lumMod val="85000"/>
                  </a:schemeClr>
                </a:solidFill>
              </a:rPr>
              <a:t>1 0 1 1 0</a:t>
            </a:r>
          </a:p>
          <a:p>
            <a:r>
              <a:rPr lang="es-ES" sz="1800" dirty="0" smtClean="0">
                <a:solidFill>
                  <a:schemeClr val="bg1">
                    <a:lumMod val="85000"/>
                  </a:schemeClr>
                </a:solidFill>
              </a:rPr>
              <a:t>0 1 1 1 0</a:t>
            </a:r>
          </a:p>
          <a:p>
            <a:r>
              <a:rPr lang="es-ES" sz="1800" dirty="0" smtClean="0">
                <a:solidFill>
                  <a:schemeClr val="bg1">
                    <a:lumMod val="85000"/>
                  </a:schemeClr>
                </a:solidFill>
              </a:rPr>
              <a:t>1 0 0 1</a:t>
            </a:r>
          </a:p>
          <a:p>
            <a:pPr marL="342900" indent="-342900">
              <a:buAutoNum type="arabicPlain"/>
            </a:pPr>
            <a:r>
              <a:rPr lang="es-ES" sz="1800" baseline="0" dirty="0" smtClean="0">
                <a:solidFill>
                  <a:schemeClr val="bg1">
                    <a:lumMod val="85000"/>
                  </a:schemeClr>
                </a:solidFill>
              </a:rPr>
              <a:t>1 1</a:t>
            </a:r>
          </a:p>
          <a:p>
            <a:pPr marL="0" indent="0">
              <a:buNone/>
            </a:pPr>
            <a:r>
              <a:rPr lang="es-ES" sz="1800" baseline="0" dirty="0" smtClean="0">
                <a:solidFill>
                  <a:schemeClr val="bg1">
                    <a:lumMod val="85000"/>
                  </a:schemeClr>
                </a:solidFill>
              </a:rPr>
              <a:t>0    0 </a:t>
            </a:r>
            <a:endParaRPr lang="es-ES" sz="1800" dirty="0" smtClean="0">
              <a:solidFill>
                <a:schemeClr val="bg1">
                  <a:lumMod val="85000"/>
                </a:schemeClr>
              </a:solidFill>
            </a:endParaRPr>
          </a:p>
          <a:p>
            <a:pPr marL="0" indent="0">
              <a:buNone/>
            </a:pPr>
            <a:r>
              <a:rPr lang="es-ES" sz="1800" dirty="0" smtClean="0">
                <a:solidFill>
                  <a:schemeClr val="bg1">
                    <a:lumMod val="85000"/>
                  </a:schemeClr>
                </a:solidFill>
              </a:rPr>
              <a:t>1</a:t>
            </a:r>
            <a:endParaRPr lang="en-US" sz="1800" dirty="0">
              <a:solidFill>
                <a:schemeClr val="bg1">
                  <a:lumMod val="85000"/>
                </a:schemeClr>
              </a:solidFill>
            </a:endParaRPr>
          </a:p>
        </p:txBody>
      </p:sp>
      <p:pic>
        <p:nvPicPr>
          <p:cNvPr id="10" name="9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77596" t="39944" b="41912"/>
          <a:stretch/>
        </p:blipFill>
        <p:spPr>
          <a:xfrm rot="16200000" flipH="1">
            <a:off x="-339260" y="6141110"/>
            <a:ext cx="1064244" cy="385721"/>
          </a:xfrm>
          <a:prstGeom prst="rect">
            <a:avLst/>
          </a:prstGeom>
        </p:spPr>
      </p:pic>
    </p:spTree>
    <p:extLst>
      <p:ext uri="{BB962C8B-B14F-4D97-AF65-F5344CB8AC3E}">
        <p14:creationId xmlns:p14="http://schemas.microsoft.com/office/powerpoint/2010/main" val="2569554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7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91290" cy="4648200"/>
          </a:xfrm>
          <a:prstGeom prst="rect">
            <a:avLst/>
          </a:prstGeom>
        </p:spPr>
      </p:pic>
      <p:sp>
        <p:nvSpPr>
          <p:cNvPr id="2" name="1 Título"/>
          <p:cNvSpPr>
            <a:spLocks noGrp="1"/>
          </p:cNvSpPr>
          <p:nvPr>
            <p:ph type="title"/>
          </p:nvPr>
        </p:nvSpPr>
        <p:spPr>
          <a:xfrm>
            <a:off x="722313" y="3048000"/>
            <a:ext cx="7772400" cy="1362075"/>
          </a:xfrm>
        </p:spPr>
        <p:txBody>
          <a:bodyPr anchor="t"/>
          <a:lstStyle>
            <a:lvl1pPr algn="l">
              <a:defRPr sz="4000" b="1" cap="all"/>
            </a:lvl1pPr>
          </a:lstStyle>
          <a:p>
            <a:r>
              <a:rPr lang="es-ES" dirty="0" smtClean="0"/>
              <a:t>Haga clic para modificar el estilo de título del patrón</a:t>
            </a:r>
            <a:endParaRPr lang="en-US" dirty="0"/>
          </a:p>
        </p:txBody>
      </p:sp>
      <p:sp>
        <p:nvSpPr>
          <p:cNvPr id="3" name="2 Marcador de texto"/>
          <p:cNvSpPr>
            <a:spLocks noGrp="1"/>
          </p:cNvSpPr>
          <p:nvPr>
            <p:ph type="body" idx="1"/>
          </p:nvPr>
        </p:nvSpPr>
        <p:spPr>
          <a:xfrm>
            <a:off x="722313" y="3833813"/>
            <a:ext cx="7772400" cy="1500187"/>
          </a:xfrm>
        </p:spPr>
        <p:txBody>
          <a:bodyPr anchor="b">
            <a:normAutofit/>
          </a:bodyPr>
          <a:lstStyle>
            <a:lvl1pPr marL="0" indent="0">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n-US"/>
          </a:p>
        </p:txBody>
      </p:sp>
      <p:sp>
        <p:nvSpPr>
          <p:cNvPr id="5" name="4 Marcador de pie de página"/>
          <p:cNvSpPr>
            <a:spLocks noGrp="1"/>
          </p:cNvSpPr>
          <p:nvPr>
            <p:ph type="ftr" sz="quarter" idx="11"/>
          </p:nvPr>
        </p:nvSpPr>
        <p:spPr/>
        <p:txBody>
          <a:bodyPr/>
          <a:lstStyle/>
          <a:p>
            <a:r>
              <a:rPr lang="es-ES" dirty="0" smtClean="0"/>
              <a:t>Introducción a la Programación Orientada a Objetos </a:t>
            </a:r>
            <a:endParaRPr lang="en-US" dirty="0"/>
          </a:p>
        </p:txBody>
      </p:sp>
      <p:sp>
        <p:nvSpPr>
          <p:cNvPr id="6" name="5 Marcador de número de diapositiva"/>
          <p:cNvSpPr>
            <a:spLocks noGrp="1"/>
          </p:cNvSpPr>
          <p:nvPr>
            <p:ph type="sldNum" sz="quarter" idx="12"/>
          </p:nvPr>
        </p:nvSpPr>
        <p:spPr/>
        <p:txBody>
          <a:bodyPr/>
          <a:lstStyle/>
          <a:p>
            <a:fld id="{C11C43BD-71E5-46FE-A724-5D4443A5068E}" type="slidenum">
              <a:rPr lang="en-US" smtClean="0"/>
              <a:pPr/>
              <a:t>‹#›</a:t>
            </a:fld>
            <a:endParaRPr lang="en-US"/>
          </a:p>
        </p:txBody>
      </p:sp>
      <p:sp>
        <p:nvSpPr>
          <p:cNvPr id="9" name="8 CuadroTexto"/>
          <p:cNvSpPr txBox="1"/>
          <p:nvPr userDrawn="1"/>
        </p:nvSpPr>
        <p:spPr>
          <a:xfrm>
            <a:off x="8153400" y="2895600"/>
            <a:ext cx="1219200" cy="3416320"/>
          </a:xfrm>
          <a:prstGeom prst="rect">
            <a:avLst/>
          </a:prstGeom>
          <a:noFill/>
        </p:spPr>
        <p:txBody>
          <a:bodyPr wrap="square" rtlCol="0">
            <a:spAutoFit/>
          </a:bodyPr>
          <a:lstStyle/>
          <a:p>
            <a:r>
              <a:rPr lang="es-ES" sz="1800" dirty="0" smtClean="0">
                <a:solidFill>
                  <a:schemeClr val="bg1">
                    <a:lumMod val="85000"/>
                  </a:schemeClr>
                </a:solidFill>
              </a:rPr>
              <a:t>0 1 1 0 0</a:t>
            </a:r>
          </a:p>
          <a:p>
            <a:r>
              <a:rPr lang="es-ES" sz="1800" dirty="0" smtClean="0">
                <a:solidFill>
                  <a:schemeClr val="bg1">
                    <a:lumMod val="85000"/>
                  </a:schemeClr>
                </a:solidFill>
              </a:rPr>
              <a:t>1 0 0 1 1</a:t>
            </a:r>
          </a:p>
          <a:p>
            <a:r>
              <a:rPr lang="es-ES" sz="1800" dirty="0" smtClean="0">
                <a:solidFill>
                  <a:schemeClr val="bg1">
                    <a:lumMod val="85000"/>
                  </a:schemeClr>
                </a:solidFill>
              </a:rPr>
              <a:t>1 0 1 1 0</a:t>
            </a:r>
          </a:p>
          <a:p>
            <a:r>
              <a:rPr lang="es-ES" sz="1800" dirty="0" smtClean="0">
                <a:solidFill>
                  <a:schemeClr val="bg1">
                    <a:lumMod val="85000"/>
                  </a:schemeClr>
                </a:solidFill>
              </a:rPr>
              <a:t>0 1 1 1 0</a:t>
            </a:r>
          </a:p>
          <a:p>
            <a:r>
              <a:rPr lang="es-ES" sz="1800" dirty="0" smtClean="0">
                <a:solidFill>
                  <a:schemeClr val="bg1">
                    <a:lumMod val="85000"/>
                  </a:schemeClr>
                </a:solidFill>
              </a:rPr>
              <a:t>0 1 1 0 0</a:t>
            </a:r>
          </a:p>
          <a:p>
            <a:r>
              <a:rPr lang="es-ES" sz="1800" dirty="0" smtClean="0">
                <a:solidFill>
                  <a:schemeClr val="bg1">
                    <a:lumMod val="85000"/>
                  </a:schemeClr>
                </a:solidFill>
              </a:rPr>
              <a:t>1 0 0 1 1</a:t>
            </a:r>
          </a:p>
          <a:p>
            <a:r>
              <a:rPr lang="es-ES" sz="1800" dirty="0" smtClean="0">
                <a:solidFill>
                  <a:schemeClr val="bg1">
                    <a:lumMod val="85000"/>
                  </a:schemeClr>
                </a:solidFill>
              </a:rPr>
              <a:t>1 0 1 1 0</a:t>
            </a:r>
          </a:p>
          <a:p>
            <a:r>
              <a:rPr lang="es-ES" sz="1800" dirty="0" smtClean="0">
                <a:solidFill>
                  <a:schemeClr val="bg1">
                    <a:lumMod val="85000"/>
                  </a:schemeClr>
                </a:solidFill>
              </a:rPr>
              <a:t>0 1 1 1 0</a:t>
            </a:r>
          </a:p>
          <a:p>
            <a:r>
              <a:rPr lang="es-ES" sz="1800" dirty="0" smtClean="0">
                <a:solidFill>
                  <a:schemeClr val="bg1">
                    <a:lumMod val="85000"/>
                  </a:schemeClr>
                </a:solidFill>
              </a:rPr>
              <a:t>1 0 0 1</a:t>
            </a:r>
          </a:p>
          <a:p>
            <a:pPr marL="342900" indent="-342900">
              <a:buAutoNum type="arabicPlain"/>
            </a:pPr>
            <a:r>
              <a:rPr lang="es-ES" sz="1800" baseline="0" dirty="0" smtClean="0">
                <a:solidFill>
                  <a:schemeClr val="bg1">
                    <a:lumMod val="85000"/>
                  </a:schemeClr>
                </a:solidFill>
              </a:rPr>
              <a:t>1 1</a:t>
            </a:r>
          </a:p>
          <a:p>
            <a:pPr marL="0" indent="0">
              <a:buNone/>
            </a:pPr>
            <a:r>
              <a:rPr lang="es-ES" sz="1800" baseline="0" dirty="0" smtClean="0">
                <a:solidFill>
                  <a:schemeClr val="bg1">
                    <a:lumMod val="85000"/>
                  </a:schemeClr>
                </a:solidFill>
              </a:rPr>
              <a:t>0    0 </a:t>
            </a:r>
            <a:endParaRPr lang="es-ES" sz="1800" dirty="0" smtClean="0">
              <a:solidFill>
                <a:schemeClr val="bg1">
                  <a:lumMod val="85000"/>
                </a:schemeClr>
              </a:solidFill>
            </a:endParaRPr>
          </a:p>
          <a:p>
            <a:pPr marL="0" indent="0">
              <a:buNone/>
            </a:pPr>
            <a:r>
              <a:rPr lang="es-ES" sz="1800" dirty="0" smtClean="0">
                <a:solidFill>
                  <a:schemeClr val="bg1">
                    <a:lumMod val="85000"/>
                  </a:schemeClr>
                </a:solidFill>
              </a:rPr>
              <a:t>1</a:t>
            </a:r>
            <a:endParaRPr lang="en-US" sz="1800" dirty="0">
              <a:solidFill>
                <a:schemeClr val="bg1">
                  <a:lumMod val="85000"/>
                </a:schemeClr>
              </a:solidFill>
            </a:endParaRPr>
          </a:p>
        </p:txBody>
      </p:sp>
      <p:pic>
        <p:nvPicPr>
          <p:cNvPr id="10" name="9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77596" t="39944" b="41912"/>
          <a:stretch/>
        </p:blipFill>
        <p:spPr>
          <a:xfrm rot="16200000" flipH="1">
            <a:off x="-339260" y="6141110"/>
            <a:ext cx="1064244" cy="385721"/>
          </a:xfrm>
          <a:prstGeom prst="rect">
            <a:avLst/>
          </a:prstGeom>
        </p:spPr>
      </p:pic>
    </p:spTree>
    <p:extLst>
      <p:ext uri="{BB962C8B-B14F-4D97-AF65-F5344CB8AC3E}">
        <p14:creationId xmlns:p14="http://schemas.microsoft.com/office/powerpoint/2010/main" val="2357877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457200" y="6356350"/>
            <a:ext cx="2133600" cy="365125"/>
          </a:xfrm>
          <a:prstGeom prst="rect">
            <a:avLst/>
          </a:prstGeom>
        </p:spPr>
        <p:txBody>
          <a:bodyPr/>
          <a:lstStyle/>
          <a:p>
            <a:endParaRPr lang="en-US"/>
          </a:p>
        </p:txBody>
      </p:sp>
      <p:sp>
        <p:nvSpPr>
          <p:cNvPr id="6" name="5 Marcador de pie de página"/>
          <p:cNvSpPr>
            <a:spLocks noGrp="1"/>
          </p:cNvSpPr>
          <p:nvPr>
            <p:ph type="ftr" sz="quarter" idx="11"/>
          </p:nvPr>
        </p:nvSpPr>
        <p:spPr/>
        <p:txBody>
          <a:bodyPr/>
          <a:lstStyle/>
          <a:p>
            <a:r>
              <a:rPr lang="es-ES" dirty="0" smtClean="0"/>
              <a:t>Introducción a la Programación Orientada a Objetos </a:t>
            </a:r>
            <a:endParaRPr lang="en-US" dirty="0"/>
          </a:p>
        </p:txBody>
      </p:sp>
      <p:sp>
        <p:nvSpPr>
          <p:cNvPr id="7" name="6 Marcador de número de diapositiva"/>
          <p:cNvSpPr>
            <a:spLocks noGrp="1"/>
          </p:cNvSpPr>
          <p:nvPr>
            <p:ph type="sldNum" sz="quarter" idx="12"/>
          </p:nvPr>
        </p:nvSpPr>
        <p:spPr/>
        <p:txBody>
          <a:bodyPr/>
          <a:lstStyle/>
          <a:p>
            <a:fld id="{C11C43BD-71E5-46FE-A724-5D4443A5068E}" type="slidenum">
              <a:rPr lang="en-US" smtClean="0"/>
              <a:pPr/>
              <a:t>‹#›</a:t>
            </a:fld>
            <a:endParaRPr lang="en-US"/>
          </a:p>
        </p:txBody>
      </p:sp>
    </p:spTree>
    <p:extLst>
      <p:ext uri="{BB962C8B-B14F-4D97-AF65-F5344CB8AC3E}">
        <p14:creationId xmlns:p14="http://schemas.microsoft.com/office/powerpoint/2010/main" val="10322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457200" y="6356350"/>
            <a:ext cx="2133600" cy="365125"/>
          </a:xfrm>
          <a:prstGeom prst="rect">
            <a:avLst/>
          </a:prstGeom>
        </p:spPr>
        <p:txBody>
          <a:bodyPr/>
          <a:lstStyle/>
          <a:p>
            <a:endParaRPr lang="en-US"/>
          </a:p>
        </p:txBody>
      </p:sp>
      <p:sp>
        <p:nvSpPr>
          <p:cNvPr id="8" name="7 Marcador de pie de página"/>
          <p:cNvSpPr>
            <a:spLocks noGrp="1"/>
          </p:cNvSpPr>
          <p:nvPr>
            <p:ph type="ftr" sz="quarter" idx="11"/>
          </p:nvPr>
        </p:nvSpPr>
        <p:spPr/>
        <p:txBody>
          <a:bodyPr/>
          <a:lstStyle/>
          <a:p>
            <a:r>
              <a:rPr lang="es-ES" dirty="0" smtClean="0"/>
              <a:t>Introducción a la Programación Orientada a Objetos </a:t>
            </a:r>
            <a:endParaRPr lang="en-US" dirty="0"/>
          </a:p>
        </p:txBody>
      </p:sp>
      <p:sp>
        <p:nvSpPr>
          <p:cNvPr id="9" name="8 Marcador de número de diapositiva"/>
          <p:cNvSpPr>
            <a:spLocks noGrp="1"/>
          </p:cNvSpPr>
          <p:nvPr>
            <p:ph type="sldNum" sz="quarter" idx="12"/>
          </p:nvPr>
        </p:nvSpPr>
        <p:spPr/>
        <p:txBody>
          <a:bodyPr/>
          <a:lstStyle/>
          <a:p>
            <a:fld id="{C11C43BD-71E5-46FE-A724-5D4443A5068E}" type="slidenum">
              <a:rPr lang="en-US" smtClean="0"/>
              <a:pPr/>
              <a:t>‹#›</a:t>
            </a:fld>
            <a:endParaRPr lang="en-US"/>
          </a:p>
        </p:txBody>
      </p:sp>
    </p:spTree>
    <p:extLst>
      <p:ext uri="{BB962C8B-B14F-4D97-AF65-F5344CB8AC3E}">
        <p14:creationId xmlns:p14="http://schemas.microsoft.com/office/powerpoint/2010/main" val="167921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a:xfrm>
            <a:off x="457200" y="6356350"/>
            <a:ext cx="2133600" cy="365125"/>
          </a:xfrm>
          <a:prstGeom prst="rect">
            <a:avLst/>
          </a:prstGeom>
        </p:spPr>
        <p:txBody>
          <a:bodyPr/>
          <a:lstStyle/>
          <a:p>
            <a:endParaRPr lang="en-US"/>
          </a:p>
        </p:txBody>
      </p:sp>
      <p:sp>
        <p:nvSpPr>
          <p:cNvPr id="4" name="3 Marcador de pie de página"/>
          <p:cNvSpPr>
            <a:spLocks noGrp="1"/>
          </p:cNvSpPr>
          <p:nvPr>
            <p:ph type="ftr" sz="quarter" idx="11"/>
          </p:nvPr>
        </p:nvSpPr>
        <p:spPr/>
        <p:txBody>
          <a:bodyPr/>
          <a:lstStyle/>
          <a:p>
            <a:r>
              <a:rPr lang="es-ES"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a:t>
            </a:fld>
            <a:endParaRPr lang="en-US"/>
          </a:p>
        </p:txBody>
      </p:sp>
    </p:spTree>
    <p:extLst>
      <p:ext uri="{BB962C8B-B14F-4D97-AF65-F5344CB8AC3E}">
        <p14:creationId xmlns:p14="http://schemas.microsoft.com/office/powerpoint/2010/main" val="324783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endParaRPr lang="en-US"/>
          </a:p>
        </p:txBody>
      </p:sp>
      <p:sp>
        <p:nvSpPr>
          <p:cNvPr id="3" name="2 Marcador de pie de página"/>
          <p:cNvSpPr>
            <a:spLocks noGrp="1"/>
          </p:cNvSpPr>
          <p:nvPr>
            <p:ph type="ftr" sz="quarter" idx="11"/>
          </p:nvPr>
        </p:nvSpPr>
        <p:spPr/>
        <p:txBody>
          <a:bodyPr/>
          <a:lstStyle/>
          <a:p>
            <a:r>
              <a:rPr lang="es-ES" dirty="0" smtClean="0"/>
              <a:t>Introducción a la Programación Orientada a Objetos </a:t>
            </a:r>
            <a:endParaRPr lang="en-US" dirty="0"/>
          </a:p>
        </p:txBody>
      </p:sp>
      <p:sp>
        <p:nvSpPr>
          <p:cNvPr id="4" name="3 Marcador de número de diapositiva"/>
          <p:cNvSpPr>
            <a:spLocks noGrp="1"/>
          </p:cNvSpPr>
          <p:nvPr>
            <p:ph type="sldNum" sz="quarter" idx="12"/>
          </p:nvPr>
        </p:nvSpPr>
        <p:spPr/>
        <p:txBody>
          <a:bodyPr/>
          <a:lstStyle/>
          <a:p>
            <a:fld id="{C11C43BD-71E5-46FE-A724-5D4443A5068E}" type="slidenum">
              <a:rPr lang="en-US" smtClean="0"/>
              <a:pPr/>
              <a:t>‹#›</a:t>
            </a:fld>
            <a:endParaRPr lang="en-US"/>
          </a:p>
        </p:txBody>
      </p:sp>
    </p:spTree>
    <p:extLst>
      <p:ext uri="{BB962C8B-B14F-4D97-AF65-F5344CB8AC3E}">
        <p14:creationId xmlns:p14="http://schemas.microsoft.com/office/powerpoint/2010/main" val="372684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endParaRPr lang="en-US"/>
          </a:p>
        </p:txBody>
      </p:sp>
      <p:sp>
        <p:nvSpPr>
          <p:cNvPr id="6" name="5 Marcador de pie de página"/>
          <p:cNvSpPr>
            <a:spLocks noGrp="1"/>
          </p:cNvSpPr>
          <p:nvPr>
            <p:ph type="ftr" sz="quarter" idx="11"/>
          </p:nvPr>
        </p:nvSpPr>
        <p:spPr/>
        <p:txBody>
          <a:bodyPr/>
          <a:lstStyle/>
          <a:p>
            <a:r>
              <a:rPr lang="es-ES" dirty="0" smtClean="0"/>
              <a:t>Introducción a la Programación Orientada a Objetos </a:t>
            </a:r>
            <a:endParaRPr lang="en-US" dirty="0"/>
          </a:p>
        </p:txBody>
      </p:sp>
      <p:sp>
        <p:nvSpPr>
          <p:cNvPr id="7" name="6 Marcador de número de diapositiva"/>
          <p:cNvSpPr>
            <a:spLocks noGrp="1"/>
          </p:cNvSpPr>
          <p:nvPr>
            <p:ph type="sldNum" sz="quarter" idx="12"/>
          </p:nvPr>
        </p:nvSpPr>
        <p:spPr/>
        <p:txBody>
          <a:bodyPr/>
          <a:lstStyle/>
          <a:p>
            <a:fld id="{C11C43BD-71E5-46FE-A724-5D4443A5068E}" type="slidenum">
              <a:rPr lang="en-US" smtClean="0"/>
              <a:pPr/>
              <a:t>‹#›</a:t>
            </a:fld>
            <a:endParaRPr lang="en-US"/>
          </a:p>
        </p:txBody>
      </p:sp>
    </p:spTree>
    <p:extLst>
      <p:ext uri="{BB962C8B-B14F-4D97-AF65-F5344CB8AC3E}">
        <p14:creationId xmlns:p14="http://schemas.microsoft.com/office/powerpoint/2010/main" val="1831784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endParaRPr lang="en-US"/>
          </a:p>
        </p:txBody>
      </p:sp>
      <p:sp>
        <p:nvSpPr>
          <p:cNvPr id="6" name="5 Marcador de pie de página"/>
          <p:cNvSpPr>
            <a:spLocks noGrp="1"/>
          </p:cNvSpPr>
          <p:nvPr>
            <p:ph type="ftr" sz="quarter" idx="11"/>
          </p:nvPr>
        </p:nvSpPr>
        <p:spPr/>
        <p:txBody>
          <a:bodyPr/>
          <a:lstStyle/>
          <a:p>
            <a:r>
              <a:rPr lang="es-ES" dirty="0" smtClean="0"/>
              <a:t>Introducción a la Programación Orientada a Objetos </a:t>
            </a:r>
            <a:endParaRPr lang="en-US" dirty="0"/>
          </a:p>
        </p:txBody>
      </p:sp>
      <p:sp>
        <p:nvSpPr>
          <p:cNvPr id="7" name="6 Marcador de número de diapositiva"/>
          <p:cNvSpPr>
            <a:spLocks noGrp="1"/>
          </p:cNvSpPr>
          <p:nvPr>
            <p:ph type="sldNum" sz="quarter" idx="12"/>
          </p:nvPr>
        </p:nvSpPr>
        <p:spPr/>
        <p:txBody>
          <a:bodyPr/>
          <a:lstStyle/>
          <a:p>
            <a:fld id="{C11C43BD-71E5-46FE-A724-5D4443A5068E}" type="slidenum">
              <a:rPr lang="en-US" smtClean="0"/>
              <a:pPr/>
              <a:t>‹#›</a:t>
            </a:fld>
            <a:endParaRPr lang="en-US"/>
          </a:p>
        </p:txBody>
      </p:sp>
    </p:spTree>
    <p:extLst>
      <p:ext uri="{BB962C8B-B14F-4D97-AF65-F5344CB8AC3E}">
        <p14:creationId xmlns:p14="http://schemas.microsoft.com/office/powerpoint/2010/main" val="3175076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n-US"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5" name="4 Marcador de pie de página"/>
          <p:cNvSpPr>
            <a:spLocks noGrp="1"/>
          </p:cNvSpPr>
          <p:nvPr>
            <p:ph type="ftr" sz="quarter" idx="3"/>
          </p:nvPr>
        </p:nvSpPr>
        <p:spPr>
          <a:xfrm>
            <a:off x="457200" y="6356350"/>
            <a:ext cx="3962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s-ES" dirty="0" smtClean="0"/>
              <a:t>Introducción a la Programación Orientada a Objetos </a:t>
            </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C43BD-71E5-46FE-A724-5D4443A5068E}" type="slidenum">
              <a:rPr lang="en-US" smtClean="0"/>
              <a:pPr/>
              <a:t>‹#›</a:t>
            </a:fld>
            <a:endParaRPr lang="en-US"/>
          </a:p>
        </p:txBody>
      </p:sp>
    </p:spTree>
    <p:extLst>
      <p:ext uri="{BB962C8B-B14F-4D97-AF65-F5344CB8AC3E}">
        <p14:creationId xmlns:p14="http://schemas.microsoft.com/office/powerpoint/2010/main" val="814410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38200" y="2819400"/>
            <a:ext cx="7772400" cy="1600200"/>
          </a:xfrm>
          <a:solidFill>
            <a:schemeClr val="bg1"/>
          </a:solidFill>
        </p:spPr>
        <p:txBody>
          <a:bodyPr>
            <a:normAutofit fontScale="90000"/>
          </a:bodyPr>
          <a:lstStyle/>
          <a:p>
            <a:r>
              <a:rPr lang="es-ES" sz="3600" dirty="0" smtClean="0"/>
              <a:t>INTRODUCCIÓN A LA PROGRAMACIÓN ORIENTADA A OBJETOS</a:t>
            </a:r>
            <a:endParaRPr lang="en-US" sz="3600" dirty="0"/>
          </a:p>
        </p:txBody>
      </p:sp>
      <p:sp>
        <p:nvSpPr>
          <p:cNvPr id="4" name="3 Marcador de texto"/>
          <p:cNvSpPr>
            <a:spLocks noGrp="1"/>
          </p:cNvSpPr>
          <p:nvPr>
            <p:ph type="body" sz="quarter" idx="13"/>
          </p:nvPr>
        </p:nvSpPr>
        <p:spPr>
          <a:xfrm>
            <a:off x="685800" y="5105400"/>
            <a:ext cx="7696200" cy="1435119"/>
          </a:xfrm>
          <a:solidFill>
            <a:schemeClr val="bg1">
              <a:alpha val="50000"/>
            </a:schemeClr>
          </a:solidFill>
          <a:ln>
            <a:noFill/>
          </a:ln>
        </p:spPr>
        <p:txBody>
          <a:bodyPr/>
          <a:lstStyle/>
          <a:p>
            <a:r>
              <a:rPr lang="es-ES" sz="2000" b="1" dirty="0" smtClean="0"/>
              <a:t>Sonia Rueda </a:t>
            </a:r>
            <a:endParaRPr lang="es-ES" sz="2000" b="1" dirty="0"/>
          </a:p>
          <a:p>
            <a:r>
              <a:rPr lang="es-ES" sz="2000" dirty="0"/>
              <a:t>Depto. de Ciencias e Ingeniería de la Computación</a:t>
            </a:r>
          </a:p>
          <a:p>
            <a:r>
              <a:rPr lang="es-ES" sz="2000" dirty="0"/>
              <a:t>Universidad Nacional del Sur, Bahía </a:t>
            </a:r>
            <a:r>
              <a:rPr lang="es-ES" sz="2000" dirty="0" smtClean="0"/>
              <a:t>Blanca</a:t>
            </a:r>
            <a:endParaRPr lang="es-ES" sz="2000" dirty="0"/>
          </a:p>
        </p:txBody>
      </p:sp>
      <p:sp>
        <p:nvSpPr>
          <p:cNvPr id="5" name="4 CuadroTexto"/>
          <p:cNvSpPr txBox="1"/>
          <p:nvPr/>
        </p:nvSpPr>
        <p:spPr>
          <a:xfrm>
            <a:off x="2590800" y="4419600"/>
            <a:ext cx="4038600" cy="584775"/>
          </a:xfrm>
          <a:prstGeom prst="rect">
            <a:avLst/>
          </a:prstGeom>
          <a:solidFill>
            <a:schemeClr val="tx2">
              <a:lumMod val="40000"/>
              <a:lumOff val="60000"/>
            </a:schemeClr>
          </a:solidFill>
        </p:spPr>
        <p:txBody>
          <a:bodyPr wrap="square" rtlCol="0">
            <a:spAutoFit/>
          </a:bodyPr>
          <a:lstStyle/>
          <a:p>
            <a:pPr algn="ctr"/>
            <a:r>
              <a:rPr lang="es-AR" sz="3200" b="1" dirty="0" smtClean="0">
                <a:solidFill>
                  <a:schemeClr val="tx2">
                    <a:lumMod val="75000"/>
                  </a:schemeClr>
                </a:solidFill>
              </a:rPr>
              <a:t>Objetos y Clases</a:t>
            </a:r>
            <a:endParaRPr lang="es-AR" sz="3200" b="1" dirty="0">
              <a:solidFill>
                <a:schemeClr val="tx2">
                  <a:lumMod val="75000"/>
                </a:schemeClr>
              </a:solidFill>
            </a:endParaRPr>
          </a:p>
        </p:txBody>
      </p:sp>
    </p:spTree>
    <p:extLst>
      <p:ext uri="{BB962C8B-B14F-4D97-AF65-F5344CB8AC3E}">
        <p14:creationId xmlns:p14="http://schemas.microsoft.com/office/powerpoint/2010/main" val="79598316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VARIABLES Y ALCANCE</a:t>
            </a:r>
            <a:endParaRPr lang="es-AR" dirty="0"/>
          </a:p>
        </p:txBody>
      </p:sp>
      <p:sp>
        <p:nvSpPr>
          <p:cNvPr id="3" name="2 Marcador de contenido"/>
          <p:cNvSpPr>
            <a:spLocks noGrp="1"/>
          </p:cNvSpPr>
          <p:nvPr>
            <p:ph idx="1"/>
          </p:nvPr>
        </p:nvSpPr>
        <p:spPr/>
        <p:txBody>
          <a:bodyPr>
            <a:normAutofit/>
          </a:bodyPr>
          <a:lstStyle/>
          <a:p>
            <a:pPr marL="114300" indent="0">
              <a:spcBef>
                <a:spcPts val="1200"/>
              </a:spcBef>
              <a:buNone/>
            </a:pPr>
            <a:r>
              <a:rPr lang="es-ES" dirty="0" smtClean="0"/>
              <a:t>El </a:t>
            </a:r>
            <a:r>
              <a:rPr lang="es-ES" dirty="0"/>
              <a:t>alcance de una </a:t>
            </a:r>
            <a:r>
              <a:rPr lang="es-ES" b="1" dirty="0"/>
              <a:t>variable declarada local a un bloque de código</a:t>
            </a:r>
            <a:r>
              <a:rPr lang="es-ES" dirty="0"/>
              <a:t> está formado por las instrucciones que siguen a la declaración, hasta terminar el bloque.</a:t>
            </a:r>
          </a:p>
          <a:p>
            <a:pPr marL="114300" indent="0">
              <a:spcBef>
                <a:spcPts val="1200"/>
              </a:spcBef>
              <a:buNone/>
            </a:pPr>
            <a:r>
              <a:rPr lang="es-ES" dirty="0"/>
              <a:t>Cuando se ejecuta la instrucción de declaración se reserva un bloque de memoria para la variable,  que se  libera cuando termina el bloque de código que contiene a esta declaración. </a:t>
            </a:r>
          </a:p>
          <a:p>
            <a:pPr marL="114300" indent="0">
              <a:spcBef>
                <a:spcPts val="1200"/>
              </a:spcBef>
              <a:buNone/>
            </a:pPr>
            <a:r>
              <a:rPr lang="es-ES" dirty="0"/>
              <a:t>Una variable puede estar </a:t>
            </a:r>
            <a:r>
              <a:rPr lang="es-ES" b="1" dirty="0"/>
              <a:t>viva</a:t>
            </a:r>
            <a:r>
              <a:rPr lang="es-ES" dirty="0"/>
              <a:t>, ocupar un lugar en memoria, aun cuando no sea visible</a:t>
            </a:r>
            <a:r>
              <a:rPr lang="es-ES" dirty="0" smtClean="0"/>
              <a:t>.</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10</a:t>
            </a:fld>
            <a:endParaRPr lang="en-US"/>
          </a:p>
        </p:txBody>
      </p:sp>
    </p:spTree>
    <p:extLst>
      <p:ext uri="{BB962C8B-B14F-4D97-AF65-F5344CB8AC3E}">
        <p14:creationId xmlns:p14="http://schemas.microsoft.com/office/powerpoint/2010/main" val="30226420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VARIABLES Y ALCANCE</a:t>
            </a:r>
            <a:endParaRPr lang="es-AR" dirty="0"/>
          </a:p>
        </p:txBody>
      </p:sp>
      <p:sp>
        <p:nvSpPr>
          <p:cNvPr id="3" name="2 Marcador de contenido"/>
          <p:cNvSpPr>
            <a:spLocks noGrp="1"/>
          </p:cNvSpPr>
          <p:nvPr>
            <p:ph idx="1"/>
          </p:nvPr>
        </p:nvSpPr>
        <p:spPr/>
        <p:txBody>
          <a:bodyPr>
            <a:normAutofit/>
          </a:bodyPr>
          <a:lstStyle/>
          <a:p>
            <a:pPr marL="114300" indent="0">
              <a:buNone/>
            </a:pPr>
            <a:r>
              <a:rPr lang="es-ES" dirty="0"/>
              <a:t>Un </a:t>
            </a:r>
            <a:r>
              <a:rPr lang="es-ES" b="1" dirty="0"/>
              <a:t>parámetro formal </a:t>
            </a:r>
            <a:r>
              <a:rPr lang="es-ES" dirty="0"/>
              <a:t>se trata como una variable local cuyo alcance es todo el código del servicio. </a:t>
            </a:r>
          </a:p>
          <a:p>
            <a:pPr marL="114300" indent="0">
              <a:buNone/>
            </a:pPr>
            <a:r>
              <a:rPr lang="es-ES" dirty="0"/>
              <a:t>En el momento que comienza la ejecución del servicio  se reserva un bloque de memoria para el parámetro, que se libera cuando termina la ejecución del servicio. </a:t>
            </a:r>
          </a:p>
          <a:p>
            <a:pPr marL="114300" indent="0">
              <a:buNone/>
            </a:pPr>
            <a:r>
              <a:rPr lang="es-ES" dirty="0" smtClean="0"/>
              <a:t>El  </a:t>
            </a:r>
            <a:r>
              <a:rPr lang="es-ES" dirty="0"/>
              <a:t>parámetro formal se inicializa con el valor del argumento o parámetro real. </a:t>
            </a:r>
          </a:p>
          <a:p>
            <a:pPr marL="114300" indent="0">
              <a:buNone/>
            </a:pPr>
            <a:r>
              <a:rPr lang="es-ES" dirty="0"/>
              <a:t>El pasaje de parámetros es </a:t>
            </a:r>
            <a:r>
              <a:rPr lang="es-ES" b="1" dirty="0"/>
              <a:t>por valor</a:t>
            </a:r>
            <a:r>
              <a:rPr lang="es-ES" dirty="0"/>
              <a:t>. </a:t>
            </a: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11</a:t>
            </a:fld>
            <a:endParaRPr lang="en-US"/>
          </a:p>
        </p:txBody>
      </p:sp>
    </p:spTree>
    <p:extLst>
      <p:ext uri="{BB962C8B-B14F-4D97-AF65-F5344CB8AC3E}">
        <p14:creationId xmlns:p14="http://schemas.microsoft.com/office/powerpoint/2010/main" val="2355230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VARIABLES Y ALCANCE</a:t>
            </a:r>
            <a:endParaRPr lang="es-AR" dirty="0"/>
          </a:p>
        </p:txBody>
      </p:sp>
      <p:sp>
        <p:nvSpPr>
          <p:cNvPr id="3" name="2 Marcador de contenido"/>
          <p:cNvSpPr>
            <a:spLocks noGrp="1"/>
          </p:cNvSpPr>
          <p:nvPr>
            <p:ph idx="1"/>
          </p:nvPr>
        </p:nvSpPr>
        <p:spPr/>
        <p:txBody>
          <a:bodyPr>
            <a:normAutofit/>
          </a:bodyPr>
          <a:lstStyle/>
          <a:p>
            <a:pPr marL="114300" indent="0">
              <a:buNone/>
            </a:pPr>
            <a:r>
              <a:rPr lang="es-ES" dirty="0"/>
              <a:t>Las variables declaradas como </a:t>
            </a:r>
            <a:r>
              <a:rPr lang="es-ES" b="1" dirty="0"/>
              <a:t>atributos de instancia y de clase </a:t>
            </a:r>
            <a:r>
              <a:rPr lang="es-ES" dirty="0"/>
              <a:t>ocupan lugar en memoria a partir del momento que se crea un objeto de esa clase. </a:t>
            </a:r>
            <a:endParaRPr lang="es-ES" b="1" dirty="0"/>
          </a:p>
          <a:p>
            <a:pPr marL="114300" indent="0">
              <a:buNone/>
            </a:pPr>
            <a:r>
              <a:rPr lang="es-ES" dirty="0"/>
              <a:t>El </a:t>
            </a:r>
            <a:r>
              <a:rPr lang="es-ES" b="1" dirty="0"/>
              <a:t>alcance</a:t>
            </a:r>
            <a:r>
              <a:rPr lang="es-ES" dirty="0"/>
              <a:t> es la clase completa. Es decir, son visibles para todos los servicios provistos por la clase. La visibilidad fuera de la clase depende </a:t>
            </a:r>
            <a:r>
              <a:rPr lang="es-ES" b="1" dirty="0"/>
              <a:t>del modificador de acceso</a:t>
            </a:r>
            <a:r>
              <a:rPr lang="es-ES" dirty="0"/>
              <a:t>.</a:t>
            </a:r>
          </a:p>
          <a:p>
            <a:pPr marL="114300" indent="0">
              <a:buNone/>
            </a:pPr>
            <a:r>
              <a:rPr lang="es-ES" dirty="0"/>
              <a:t>Los atributos precedidos por el modificador de acceso </a:t>
            </a:r>
            <a:r>
              <a:rPr lang="es-ES" b="1" dirty="0" err="1">
                <a:latin typeface="Courier New" panose="02070309020205020404" pitchFamily="49" charset="0"/>
                <a:cs typeface="Courier New" panose="02070309020205020404" pitchFamily="49" charset="0"/>
              </a:rPr>
              <a:t>private</a:t>
            </a:r>
            <a:r>
              <a:rPr lang="es-ES" b="1" dirty="0">
                <a:latin typeface="Courier New" panose="02070309020205020404" pitchFamily="49" charset="0"/>
                <a:cs typeface="Courier New" panose="02070309020205020404" pitchFamily="49" charset="0"/>
              </a:rPr>
              <a:t> </a:t>
            </a:r>
            <a:r>
              <a:rPr lang="es-ES" dirty="0"/>
              <a:t>solo son visibles dentro de la clase.</a:t>
            </a:r>
          </a:p>
          <a:p>
            <a:pPr marL="114300" indent="0">
              <a:buNone/>
            </a:pPr>
            <a:r>
              <a:rPr lang="es-ES" dirty="0"/>
              <a:t>Los atributos precedidos por el modificador de acceso </a:t>
            </a:r>
            <a:r>
              <a:rPr lang="es-ES" b="1" dirty="0" err="1">
                <a:latin typeface="Courier New" panose="02070309020205020404" pitchFamily="49" charset="0"/>
                <a:cs typeface="Courier New" panose="02070309020205020404" pitchFamily="49" charset="0"/>
              </a:rPr>
              <a:t>public</a:t>
            </a:r>
            <a:r>
              <a:rPr lang="es-ES" b="1" dirty="0">
                <a:latin typeface="Courier New" panose="02070309020205020404" pitchFamily="49" charset="0"/>
                <a:cs typeface="Courier New" panose="02070309020205020404" pitchFamily="49" charset="0"/>
              </a:rPr>
              <a:t> </a:t>
            </a:r>
            <a:r>
              <a:rPr lang="es-ES" dirty="0"/>
              <a:t>son visibles fuera de la clase.</a:t>
            </a: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12</a:t>
            </a:fld>
            <a:endParaRPr lang="en-US"/>
          </a:p>
        </p:txBody>
      </p:sp>
    </p:spTree>
    <p:extLst>
      <p:ext uri="{BB962C8B-B14F-4D97-AF65-F5344CB8AC3E}">
        <p14:creationId xmlns:p14="http://schemas.microsoft.com/office/powerpoint/2010/main" val="1928349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VARIABLES DE TIPOS ELEMENTALES</a:t>
            </a:r>
            <a:endParaRPr lang="es-AR" dirty="0"/>
          </a:p>
        </p:txBody>
      </p:sp>
      <p:sp>
        <p:nvSpPr>
          <p:cNvPr id="3" name="2 Marcador de contenido"/>
          <p:cNvSpPr>
            <a:spLocks noGrp="1"/>
          </p:cNvSpPr>
          <p:nvPr>
            <p:ph idx="1"/>
          </p:nvPr>
        </p:nvSpPr>
        <p:spPr/>
        <p:txBody>
          <a:bodyPr/>
          <a:lstStyle/>
          <a:p>
            <a:pPr marL="114300" indent="0">
              <a:spcBef>
                <a:spcPct val="40000"/>
              </a:spcBef>
              <a:buNone/>
            </a:pPr>
            <a:r>
              <a:rPr lang="es-AR" altLang="es-AR" dirty="0"/>
              <a:t>El </a:t>
            </a:r>
            <a:r>
              <a:rPr lang="es-AR" altLang="es-AR" b="1" dirty="0"/>
              <a:t>tipo de dato elemental</a:t>
            </a:r>
            <a:r>
              <a:rPr lang="es-AR" altLang="es-AR" dirty="0"/>
              <a:t> es un </a:t>
            </a:r>
            <a:r>
              <a:rPr lang="es-AR" altLang="es-AR" b="1" dirty="0"/>
              <a:t>conjunto de valores atómicos</a:t>
            </a:r>
            <a:r>
              <a:rPr lang="es-AR" altLang="es-AR" dirty="0"/>
              <a:t> y un </a:t>
            </a:r>
            <a:r>
              <a:rPr lang="es-AR" altLang="es-AR" b="1" dirty="0"/>
              <a:t>conjunto de operaciones</a:t>
            </a:r>
            <a:r>
              <a:rPr lang="es-AR" altLang="es-AR" dirty="0"/>
              <a:t> que pueden aplicarse sobre el conjunto de valores.</a:t>
            </a:r>
          </a:p>
          <a:p>
            <a:pPr marL="114300" indent="0">
              <a:spcBef>
                <a:spcPct val="40000"/>
              </a:spcBef>
              <a:buNone/>
            </a:pPr>
            <a:r>
              <a:rPr lang="es-AR" altLang="es-AR" dirty="0"/>
              <a:t>Un tipo de dato elemental permite </a:t>
            </a:r>
            <a:r>
              <a:rPr lang="es-AR" altLang="es-AR" b="1" dirty="0"/>
              <a:t>factorizar propiedades</a:t>
            </a:r>
            <a:r>
              <a:rPr lang="es-AR" altLang="es-AR" dirty="0"/>
              <a:t> y establecer </a:t>
            </a:r>
            <a:r>
              <a:rPr lang="es-AR" altLang="es-AR" b="1" dirty="0"/>
              <a:t>chequeos</a:t>
            </a:r>
            <a:r>
              <a:rPr lang="es-AR" altLang="es-AR" dirty="0"/>
              <a:t> para prevenir errores. </a:t>
            </a:r>
          </a:p>
          <a:p>
            <a:pPr marL="114300" indent="0">
              <a:spcBef>
                <a:spcPct val="40000"/>
              </a:spcBef>
              <a:buNone/>
            </a:pPr>
            <a:r>
              <a:rPr lang="es-AR" altLang="es-AR" dirty="0"/>
              <a:t>En ejecución, una </a:t>
            </a:r>
            <a:r>
              <a:rPr lang="es-AR" altLang="es-AR" b="1" dirty="0"/>
              <a:t>variable</a:t>
            </a:r>
            <a:r>
              <a:rPr lang="es-AR" altLang="es-AR" dirty="0"/>
              <a:t> de tipo elemental </a:t>
            </a:r>
            <a:r>
              <a:rPr lang="es-AR" altLang="es-AR" i="1" dirty="0"/>
              <a:t>almacena</a:t>
            </a:r>
            <a:r>
              <a:rPr lang="es-AR" altLang="es-AR" dirty="0"/>
              <a:t> un </a:t>
            </a:r>
            <a:r>
              <a:rPr lang="es-AR" altLang="es-AR" b="1" dirty="0"/>
              <a:t>valor</a:t>
            </a:r>
            <a:r>
              <a:rPr lang="es-AR" altLang="es-AR" dirty="0"/>
              <a:t>  específico dentro del conjunto de valores que define su tipo y </a:t>
            </a:r>
            <a:r>
              <a:rPr lang="es-AR" altLang="es-AR" i="1" dirty="0"/>
              <a:t>ocupa</a:t>
            </a:r>
            <a:r>
              <a:rPr lang="es-AR" altLang="es-AR" dirty="0"/>
              <a:t> una </a:t>
            </a:r>
            <a:r>
              <a:rPr lang="es-AR" altLang="es-AR" b="1" dirty="0"/>
              <a:t>celda o bloque de memoria</a:t>
            </a:r>
            <a:r>
              <a:rPr lang="es-AR" altLang="es-AR" b="1" dirty="0" smtClean="0"/>
              <a:t>.</a:t>
            </a:r>
          </a:p>
          <a:p>
            <a:pPr marL="114300" indent="0">
              <a:spcBef>
                <a:spcPct val="40000"/>
              </a:spcBef>
              <a:buNone/>
            </a:pPr>
            <a:r>
              <a:rPr lang="es-AR" dirty="0" smtClean="0"/>
              <a:t>Un </a:t>
            </a:r>
            <a:r>
              <a:rPr lang="es-AR" b="1" dirty="0" smtClean="0"/>
              <a:t>tipo de dato primitivo </a:t>
            </a:r>
            <a:r>
              <a:rPr lang="es-AR" dirty="0" smtClean="0"/>
              <a:t>o </a:t>
            </a:r>
            <a:r>
              <a:rPr lang="es-AR" b="1" dirty="0" smtClean="0"/>
              <a:t>predefinido</a:t>
            </a:r>
            <a:r>
              <a:rPr lang="es-AR" dirty="0" smtClean="0"/>
              <a:t> es aquel que está provisto por el lenguaje. </a:t>
            </a:r>
          </a:p>
          <a:p>
            <a:pPr marL="114300" indent="0">
              <a:spcBef>
                <a:spcPct val="40000"/>
              </a:spcBef>
              <a:buNone/>
            </a:pPr>
            <a:r>
              <a:rPr lang="es-AR" dirty="0" smtClean="0"/>
              <a:t>Java provee 7 tipos de datos elementales. </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13</a:t>
            </a:fld>
            <a:endParaRPr lang="en-US"/>
          </a:p>
        </p:txBody>
      </p:sp>
    </p:spTree>
    <p:extLst>
      <p:ext uri="{BB962C8B-B14F-4D97-AF65-F5344CB8AC3E}">
        <p14:creationId xmlns:p14="http://schemas.microsoft.com/office/powerpoint/2010/main" val="330801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VARIABLES DE TIPOS ELEMENTALES</a:t>
            </a:r>
          </a:p>
        </p:txBody>
      </p:sp>
      <p:sp>
        <p:nvSpPr>
          <p:cNvPr id="3" name="2 Marcador de contenido"/>
          <p:cNvSpPr>
            <a:spLocks noGrp="1"/>
          </p:cNvSpPr>
          <p:nvPr>
            <p:ph idx="1"/>
          </p:nvPr>
        </p:nvSpPr>
        <p:spPr/>
        <p:txBody>
          <a:bodyPr/>
          <a:lstStyle/>
          <a:p>
            <a:pPr marL="457200">
              <a:spcBef>
                <a:spcPts val="0"/>
              </a:spcBef>
            </a:pPr>
            <a:endParaRPr lang="es-ES" dirty="0" smtClean="0"/>
          </a:p>
          <a:p>
            <a:pPr marL="457200">
              <a:spcBef>
                <a:spcPts val="0"/>
              </a:spcBef>
            </a:pPr>
            <a:endParaRPr lang="es-ES" dirty="0" smtClean="0"/>
          </a:p>
          <a:p>
            <a:pPr marL="457200">
              <a:spcBef>
                <a:spcPts val="0"/>
              </a:spcBef>
            </a:pPr>
            <a:endParaRPr lang="es-ES" dirty="0"/>
          </a:p>
          <a:p>
            <a:pPr marL="457200">
              <a:spcBef>
                <a:spcPts val="0"/>
              </a:spcBef>
            </a:pPr>
            <a:endParaRPr lang="es-ES" dirty="0"/>
          </a:p>
          <a:p>
            <a:pPr marL="457200">
              <a:spcBef>
                <a:spcPts val="0"/>
              </a:spcBef>
            </a:pPr>
            <a:endParaRPr lang="es-ES" dirty="0" smtClean="0"/>
          </a:p>
          <a:p>
            <a:pPr marL="114300" indent="0">
              <a:spcBef>
                <a:spcPts val="0"/>
              </a:spcBef>
              <a:buNone/>
            </a:pPr>
            <a:endParaRPr lang="es-ES" dirty="0" smtClean="0"/>
          </a:p>
          <a:p>
            <a:pPr marL="114300" indent="0">
              <a:spcBef>
                <a:spcPts val="0"/>
              </a:spcBef>
              <a:buNone/>
            </a:pPr>
            <a:r>
              <a:rPr lang="es-ES" dirty="0"/>
              <a:t>El </a:t>
            </a:r>
            <a:r>
              <a:rPr lang="es-ES" b="1" dirty="0"/>
              <a:t>valor</a:t>
            </a:r>
            <a:r>
              <a:rPr lang="es-ES" dirty="0"/>
              <a:t> de una variable de tipo elemental se almacena directamente en la celda o bloque de memoria ligada a la variable. </a:t>
            </a:r>
          </a:p>
          <a:p>
            <a:pPr marL="114300" indent="0">
              <a:spcBef>
                <a:spcPts val="0"/>
              </a:spcBef>
              <a:buNone/>
            </a:pPr>
            <a:r>
              <a:rPr lang="es-ES" dirty="0"/>
              <a:t>Esto es, el bloque de memoria que corresponde a la </a:t>
            </a:r>
            <a:r>
              <a:rPr lang="es-ES" dirty="0" smtClean="0"/>
              <a:t>variable, </a:t>
            </a:r>
            <a:r>
              <a:rPr lang="es-ES" dirty="0"/>
              <a:t>mantiene un valor dentro del conjunto de valores que determina el tipo de dato. </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14</a:t>
            </a:fld>
            <a:endParaRPr lang="en-US"/>
          </a:p>
        </p:txBody>
      </p:sp>
      <p:sp>
        <p:nvSpPr>
          <p:cNvPr id="6" name="5 Rectángulo"/>
          <p:cNvSpPr/>
          <p:nvPr/>
        </p:nvSpPr>
        <p:spPr>
          <a:xfrm>
            <a:off x="457200" y="1371600"/>
            <a:ext cx="8229600" cy="609600"/>
          </a:xfrm>
          <a:prstGeom prst="rect">
            <a:avLst/>
          </a:prstGeom>
          <a:solidFill>
            <a:schemeClr val="tx2">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rPr>
              <a:t>Representación</a:t>
            </a:r>
            <a:r>
              <a:rPr lang="en-US" sz="2400" b="1" dirty="0" smtClean="0">
                <a:solidFill>
                  <a:schemeClr val="tx1"/>
                </a:solidFill>
              </a:rPr>
              <a:t> </a:t>
            </a:r>
            <a:r>
              <a:rPr lang="en-US" sz="2400" b="1" dirty="0" err="1" smtClean="0">
                <a:solidFill>
                  <a:schemeClr val="tx1"/>
                </a:solidFill>
              </a:rPr>
              <a:t>en</a:t>
            </a:r>
            <a:r>
              <a:rPr lang="en-US" sz="2400" b="1" dirty="0" smtClean="0">
                <a:solidFill>
                  <a:schemeClr val="tx1"/>
                </a:solidFill>
              </a:rPr>
              <a:t> </a:t>
            </a:r>
            <a:r>
              <a:rPr lang="en-US" sz="2400" b="1" dirty="0" err="1" smtClean="0">
                <a:solidFill>
                  <a:schemeClr val="tx1"/>
                </a:solidFill>
              </a:rPr>
              <a:t>memoria</a:t>
            </a:r>
            <a:endParaRPr lang="es-AR" sz="2400" b="1" dirty="0">
              <a:solidFill>
                <a:schemeClr val="tx1"/>
              </a:solidFill>
            </a:endParaRPr>
          </a:p>
        </p:txBody>
      </p:sp>
      <p:sp>
        <p:nvSpPr>
          <p:cNvPr id="7" name="6 Rectángulo"/>
          <p:cNvSpPr/>
          <p:nvPr/>
        </p:nvSpPr>
        <p:spPr>
          <a:xfrm>
            <a:off x="457200" y="2209800"/>
            <a:ext cx="5486400" cy="914400"/>
          </a:xfrm>
          <a:prstGeom prst="rect">
            <a:avLst/>
          </a:prstGeom>
          <a:solidFill>
            <a:srgbClr val="FFFF99">
              <a:alpha val="9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smtClean="0">
                <a:solidFill>
                  <a:sysClr val="windowText" lastClr="000000"/>
                </a:solidFill>
                <a:latin typeface="Courier New" panose="02070309020205020404" pitchFamily="49" charset="0"/>
                <a:cs typeface="Courier New" panose="02070309020205020404" pitchFamily="49" charset="0"/>
              </a:rPr>
              <a:t>int</a:t>
            </a:r>
            <a:r>
              <a:rPr lang="en-US" sz="2400" b="1" dirty="0" smtClean="0">
                <a:solidFill>
                  <a:sysClr val="windowText" lastClr="000000"/>
                </a:solidFill>
                <a:latin typeface="Courier New" panose="02070309020205020404" pitchFamily="49" charset="0"/>
                <a:cs typeface="Courier New" panose="02070309020205020404" pitchFamily="49" charset="0"/>
              </a:rPr>
              <a:t> </a:t>
            </a:r>
            <a:r>
              <a:rPr lang="en-US" sz="2400" b="1" dirty="0" err="1" smtClean="0">
                <a:solidFill>
                  <a:sysClr val="windowText" lastClr="000000"/>
                </a:solidFill>
                <a:latin typeface="Courier New" panose="02070309020205020404" pitchFamily="49" charset="0"/>
                <a:cs typeface="Courier New" panose="02070309020205020404" pitchFamily="49" charset="0"/>
              </a:rPr>
              <a:t>i</a:t>
            </a:r>
            <a:r>
              <a:rPr lang="en-US" sz="2400" b="1" dirty="0" smtClean="0">
                <a:solidFill>
                  <a:sysClr val="windowText" lastClr="000000"/>
                </a:solidFill>
                <a:latin typeface="Courier New" panose="02070309020205020404" pitchFamily="49" charset="0"/>
                <a:cs typeface="Courier New" panose="02070309020205020404" pitchFamily="49" charset="0"/>
              </a:rPr>
              <a:t> = 3;</a:t>
            </a:r>
          </a:p>
          <a:p>
            <a:r>
              <a:rPr lang="en-US" sz="2400" b="1" dirty="0" err="1" smtClean="0">
                <a:solidFill>
                  <a:sysClr val="windowText" lastClr="000000"/>
                </a:solidFill>
                <a:latin typeface="Courier New" panose="02070309020205020404" pitchFamily="49" charset="0"/>
                <a:cs typeface="Courier New" panose="02070309020205020404" pitchFamily="49" charset="0"/>
              </a:rPr>
              <a:t>int</a:t>
            </a:r>
            <a:r>
              <a:rPr lang="en-US" sz="2400" b="1" dirty="0" smtClean="0">
                <a:solidFill>
                  <a:sysClr val="windowText" lastClr="000000"/>
                </a:solidFill>
                <a:latin typeface="Courier New" panose="02070309020205020404" pitchFamily="49" charset="0"/>
                <a:cs typeface="Courier New" panose="02070309020205020404" pitchFamily="49" charset="0"/>
              </a:rPr>
              <a:t> j;</a:t>
            </a:r>
            <a:endParaRPr lang="es-AR" sz="2400" b="1" dirty="0">
              <a:solidFill>
                <a:sysClr val="windowText" lastClr="000000"/>
              </a:solidFill>
              <a:latin typeface="Courier New" panose="02070309020205020404" pitchFamily="49" charset="0"/>
              <a:cs typeface="Courier New" panose="02070309020205020404" pitchFamily="49" charset="0"/>
            </a:endParaRPr>
          </a:p>
        </p:txBody>
      </p:sp>
      <p:graphicFrame>
        <p:nvGraphicFramePr>
          <p:cNvPr id="8" name="7 Tabla"/>
          <p:cNvGraphicFramePr>
            <a:graphicFrameLocks noGrp="1"/>
          </p:cNvGraphicFramePr>
          <p:nvPr>
            <p:extLst>
              <p:ext uri="{D42A27DB-BD31-4B8C-83A1-F6EECF244321}">
                <p14:modId xmlns:p14="http://schemas.microsoft.com/office/powerpoint/2010/main" val="59494992"/>
              </p:ext>
            </p:extLst>
          </p:nvPr>
        </p:nvGraphicFramePr>
        <p:xfrm>
          <a:off x="6569224" y="2192288"/>
          <a:ext cx="1584176" cy="1008112"/>
        </p:xfrm>
        <a:graphic>
          <a:graphicData uri="http://schemas.openxmlformats.org/drawingml/2006/table">
            <a:tbl>
              <a:tblPr firstRow="1" firstCol="1" bandRow="1"/>
              <a:tblGrid>
                <a:gridCol w="775942"/>
                <a:gridCol w="808234"/>
              </a:tblGrid>
              <a:tr h="504056">
                <a:tc>
                  <a:txBody>
                    <a:bodyPr/>
                    <a:lstStyle/>
                    <a:p>
                      <a:pPr algn="r">
                        <a:spcBef>
                          <a:spcPts val="600"/>
                        </a:spcBef>
                        <a:spcAft>
                          <a:spcPts val="600"/>
                        </a:spcAft>
                      </a:pPr>
                      <a:r>
                        <a:rPr lang="es-ES" sz="2400" dirty="0">
                          <a:effectLst/>
                          <a:latin typeface="Calibri"/>
                          <a:ea typeface="Batang"/>
                          <a:cs typeface="Times New Roman"/>
                        </a:rPr>
                        <a:t>i</a:t>
                      </a:r>
                      <a:endParaRPr lang="es-AR" sz="2400" dirty="0">
                        <a:effectLst/>
                        <a:latin typeface="Calibri"/>
                        <a:ea typeface="Batang"/>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spcBef>
                          <a:spcPts val="600"/>
                        </a:spcBef>
                        <a:spcAft>
                          <a:spcPts val="600"/>
                        </a:spcAft>
                      </a:pPr>
                      <a:r>
                        <a:rPr lang="es-ES" sz="2400" dirty="0">
                          <a:effectLst/>
                          <a:latin typeface="Calibri"/>
                          <a:ea typeface="Batang"/>
                          <a:cs typeface="Times New Roman"/>
                        </a:rPr>
                        <a:t>3</a:t>
                      </a:r>
                      <a:endParaRPr lang="es-AR" sz="2400" dirty="0">
                        <a:effectLst/>
                        <a:latin typeface="Calibri"/>
                        <a:ea typeface="Batang"/>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504056">
                <a:tc>
                  <a:txBody>
                    <a:bodyPr/>
                    <a:lstStyle/>
                    <a:p>
                      <a:pPr algn="r">
                        <a:spcBef>
                          <a:spcPts val="600"/>
                        </a:spcBef>
                        <a:spcAft>
                          <a:spcPts val="600"/>
                        </a:spcAft>
                      </a:pPr>
                      <a:r>
                        <a:rPr lang="es-ES" sz="2400">
                          <a:effectLst/>
                          <a:latin typeface="Calibri"/>
                          <a:ea typeface="Batang"/>
                          <a:cs typeface="Times New Roman"/>
                        </a:rPr>
                        <a:t>j</a:t>
                      </a:r>
                      <a:endParaRPr lang="es-AR" sz="2400">
                        <a:effectLst/>
                        <a:latin typeface="Calibri"/>
                        <a:ea typeface="Batang"/>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spcBef>
                          <a:spcPts val="600"/>
                        </a:spcBef>
                        <a:spcAft>
                          <a:spcPts val="600"/>
                        </a:spcAft>
                      </a:pPr>
                      <a:r>
                        <a:rPr lang="es-ES" sz="2400" dirty="0">
                          <a:effectLst/>
                          <a:latin typeface="Calibri"/>
                          <a:ea typeface="Batang"/>
                          <a:cs typeface="Times New Roman"/>
                        </a:rPr>
                        <a:t> </a:t>
                      </a:r>
                      <a:endParaRPr lang="es-AR" sz="2400" dirty="0">
                        <a:effectLst/>
                        <a:latin typeface="Calibri"/>
                        <a:ea typeface="Batang"/>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4380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VARIABLES DE TIPOS ELEMENTALES</a:t>
            </a:r>
          </a:p>
        </p:txBody>
      </p:sp>
      <p:sp>
        <p:nvSpPr>
          <p:cNvPr id="3" name="2 Marcador de contenido"/>
          <p:cNvSpPr>
            <a:spLocks noGrp="1"/>
          </p:cNvSpPr>
          <p:nvPr>
            <p:ph idx="1"/>
          </p:nvPr>
        </p:nvSpPr>
        <p:spPr/>
        <p:txBody>
          <a:bodyPr>
            <a:normAutofit lnSpcReduction="10000"/>
          </a:bodyPr>
          <a:lstStyle/>
          <a:p>
            <a:pPr marL="457200">
              <a:spcBef>
                <a:spcPts val="0"/>
              </a:spcBef>
            </a:pPr>
            <a:endParaRPr lang="es-ES" dirty="0" smtClean="0"/>
          </a:p>
          <a:p>
            <a:pPr marL="457200">
              <a:spcBef>
                <a:spcPts val="0"/>
              </a:spcBef>
            </a:pPr>
            <a:endParaRPr lang="es-ES" dirty="0"/>
          </a:p>
          <a:p>
            <a:pPr marL="457200">
              <a:spcBef>
                <a:spcPts val="0"/>
              </a:spcBef>
            </a:pPr>
            <a:endParaRPr lang="es-ES" dirty="0" smtClean="0"/>
          </a:p>
          <a:p>
            <a:pPr marL="457200">
              <a:spcBef>
                <a:spcPts val="0"/>
              </a:spcBef>
            </a:pPr>
            <a:endParaRPr lang="es-ES" dirty="0" smtClean="0"/>
          </a:p>
          <a:p>
            <a:pPr marL="457200">
              <a:spcBef>
                <a:spcPts val="0"/>
              </a:spcBef>
            </a:pPr>
            <a:endParaRPr lang="es-ES" dirty="0" smtClean="0"/>
          </a:p>
          <a:p>
            <a:endParaRPr lang="es-ES" dirty="0" smtClean="0"/>
          </a:p>
          <a:p>
            <a:endParaRPr lang="es-ES" dirty="0"/>
          </a:p>
          <a:p>
            <a:pPr marL="0" indent="0">
              <a:buNone/>
            </a:pPr>
            <a:r>
              <a:rPr lang="es-ES" dirty="0"/>
              <a:t>Cada instrucción de </a:t>
            </a:r>
            <a:r>
              <a:rPr lang="es-ES" b="1" dirty="0"/>
              <a:t>asignación</a:t>
            </a:r>
            <a:r>
              <a:rPr lang="es-ES" dirty="0"/>
              <a:t> modifica el contenido del bloque de memoria que corresponde a la variable que aparece a la izquierda del operador de asignación.</a:t>
            </a:r>
          </a:p>
          <a:p>
            <a:pPr marL="0" indent="0">
              <a:buNone/>
            </a:pPr>
            <a:r>
              <a:rPr lang="es-AR" altLang="es-AR" dirty="0">
                <a:solidFill>
                  <a:srgbClr val="000000"/>
                </a:solidFill>
                <a:cs typeface="Times New Roman" pitchFamily="18" charset="0"/>
              </a:rPr>
              <a:t>Cuando una </a:t>
            </a:r>
            <a:r>
              <a:rPr lang="es-AR" altLang="es-AR" b="1" dirty="0">
                <a:solidFill>
                  <a:srgbClr val="000000"/>
                </a:solidFill>
                <a:cs typeface="Times New Roman" pitchFamily="18" charset="0"/>
              </a:rPr>
              <a:t>variable de un tipo elemental </a:t>
            </a:r>
            <a:r>
              <a:rPr lang="es-AR" altLang="es-AR" dirty="0">
                <a:solidFill>
                  <a:srgbClr val="000000"/>
                </a:solidFill>
                <a:cs typeface="Times New Roman" pitchFamily="18" charset="0"/>
              </a:rPr>
              <a:t>aparece en una expresión, la expresión se computa reemplazando la variable por su valor</a:t>
            </a:r>
            <a:r>
              <a:rPr lang="es-AR" altLang="es-AR" dirty="0" smtClean="0">
                <a:solidFill>
                  <a:srgbClr val="000000"/>
                </a:solidFill>
                <a:cs typeface="Times New Roman" pitchFamily="18" charset="0"/>
              </a:rPr>
              <a:t>.</a:t>
            </a:r>
            <a:endParaRPr lang="es-AR" altLang="es-AR" dirty="0">
              <a:solidFill>
                <a:srgbClr val="000000"/>
              </a:solidFill>
              <a:cs typeface="Times New Roman" pitchFamily="18" charset="0"/>
            </a:endParaRP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15</a:t>
            </a:fld>
            <a:endParaRPr lang="en-US"/>
          </a:p>
        </p:txBody>
      </p:sp>
      <p:sp>
        <p:nvSpPr>
          <p:cNvPr id="6" name="5 Rectángulo"/>
          <p:cNvSpPr/>
          <p:nvPr/>
        </p:nvSpPr>
        <p:spPr>
          <a:xfrm>
            <a:off x="457200" y="1371600"/>
            <a:ext cx="8229600" cy="609600"/>
          </a:xfrm>
          <a:prstGeom prst="rect">
            <a:avLst/>
          </a:prstGeom>
          <a:solidFill>
            <a:schemeClr val="tx2">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rPr>
              <a:t>Representación</a:t>
            </a:r>
            <a:r>
              <a:rPr lang="en-US" sz="2400" b="1" dirty="0" smtClean="0">
                <a:solidFill>
                  <a:schemeClr val="tx1"/>
                </a:solidFill>
              </a:rPr>
              <a:t> </a:t>
            </a:r>
            <a:r>
              <a:rPr lang="en-US" sz="2400" b="1" dirty="0" err="1" smtClean="0">
                <a:solidFill>
                  <a:schemeClr val="tx1"/>
                </a:solidFill>
              </a:rPr>
              <a:t>en</a:t>
            </a:r>
            <a:r>
              <a:rPr lang="en-US" sz="2400" b="1" dirty="0" smtClean="0">
                <a:solidFill>
                  <a:schemeClr val="tx1"/>
                </a:solidFill>
              </a:rPr>
              <a:t> </a:t>
            </a:r>
            <a:r>
              <a:rPr lang="en-US" sz="2400" b="1" dirty="0" err="1" smtClean="0">
                <a:solidFill>
                  <a:schemeClr val="tx1"/>
                </a:solidFill>
              </a:rPr>
              <a:t>memoria</a:t>
            </a:r>
            <a:endParaRPr lang="es-AR" sz="2400" b="1" dirty="0">
              <a:solidFill>
                <a:schemeClr val="tx1"/>
              </a:solidFill>
            </a:endParaRPr>
          </a:p>
        </p:txBody>
      </p:sp>
      <p:sp>
        <p:nvSpPr>
          <p:cNvPr id="7" name="6 Rectángulo"/>
          <p:cNvSpPr/>
          <p:nvPr/>
        </p:nvSpPr>
        <p:spPr>
          <a:xfrm>
            <a:off x="457200" y="2209800"/>
            <a:ext cx="5486400" cy="1295400"/>
          </a:xfrm>
          <a:prstGeom prst="rect">
            <a:avLst/>
          </a:prstGeom>
          <a:solidFill>
            <a:srgbClr val="FFFF99">
              <a:alpha val="9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smtClean="0">
                <a:solidFill>
                  <a:sysClr val="windowText" lastClr="000000"/>
                </a:solidFill>
                <a:latin typeface="Courier New" panose="02070309020205020404" pitchFamily="49" charset="0"/>
                <a:cs typeface="Courier New" panose="02070309020205020404" pitchFamily="49" charset="0"/>
              </a:rPr>
              <a:t>int</a:t>
            </a:r>
            <a:r>
              <a:rPr lang="en-US" sz="2400" b="1" dirty="0" smtClean="0">
                <a:solidFill>
                  <a:sysClr val="windowText" lastClr="000000"/>
                </a:solidFill>
                <a:latin typeface="Courier New" panose="02070309020205020404" pitchFamily="49" charset="0"/>
                <a:cs typeface="Courier New" panose="02070309020205020404" pitchFamily="49" charset="0"/>
              </a:rPr>
              <a:t> </a:t>
            </a:r>
            <a:r>
              <a:rPr lang="en-US" sz="2400" b="1" dirty="0" err="1" smtClean="0">
                <a:solidFill>
                  <a:sysClr val="windowText" lastClr="000000"/>
                </a:solidFill>
                <a:latin typeface="Courier New" panose="02070309020205020404" pitchFamily="49" charset="0"/>
                <a:cs typeface="Courier New" panose="02070309020205020404" pitchFamily="49" charset="0"/>
              </a:rPr>
              <a:t>i</a:t>
            </a:r>
            <a:r>
              <a:rPr lang="en-US" sz="2400" b="1" dirty="0" smtClean="0">
                <a:solidFill>
                  <a:sysClr val="windowText" lastClr="000000"/>
                </a:solidFill>
                <a:latin typeface="Courier New" panose="02070309020205020404" pitchFamily="49" charset="0"/>
                <a:cs typeface="Courier New" panose="02070309020205020404" pitchFamily="49" charset="0"/>
              </a:rPr>
              <a:t> = 3;</a:t>
            </a:r>
          </a:p>
          <a:p>
            <a:r>
              <a:rPr lang="en-US" sz="2400" b="1" dirty="0" err="1" smtClean="0">
                <a:solidFill>
                  <a:sysClr val="windowText" lastClr="000000"/>
                </a:solidFill>
                <a:latin typeface="Courier New" panose="02070309020205020404" pitchFamily="49" charset="0"/>
                <a:cs typeface="Courier New" panose="02070309020205020404" pitchFamily="49" charset="0"/>
              </a:rPr>
              <a:t>int</a:t>
            </a:r>
            <a:r>
              <a:rPr lang="en-US" sz="2400" b="1" dirty="0" smtClean="0">
                <a:solidFill>
                  <a:sysClr val="windowText" lastClr="000000"/>
                </a:solidFill>
                <a:latin typeface="Courier New" panose="02070309020205020404" pitchFamily="49" charset="0"/>
                <a:cs typeface="Courier New" panose="02070309020205020404" pitchFamily="49" charset="0"/>
              </a:rPr>
              <a:t> j;</a:t>
            </a:r>
          </a:p>
          <a:p>
            <a:r>
              <a:rPr lang="en-US" sz="2400" b="1" dirty="0" smtClean="0">
                <a:solidFill>
                  <a:sysClr val="windowText" lastClr="000000"/>
                </a:solidFill>
                <a:latin typeface="Courier New" panose="02070309020205020404" pitchFamily="49" charset="0"/>
                <a:cs typeface="Courier New" panose="02070309020205020404" pitchFamily="49" charset="0"/>
              </a:rPr>
              <a:t>j = </a:t>
            </a:r>
            <a:r>
              <a:rPr lang="en-US" sz="2400" b="1" dirty="0" err="1" smtClean="0">
                <a:solidFill>
                  <a:sysClr val="windowText" lastClr="000000"/>
                </a:solidFill>
                <a:latin typeface="Courier New" panose="02070309020205020404" pitchFamily="49" charset="0"/>
                <a:cs typeface="Courier New" panose="02070309020205020404" pitchFamily="49" charset="0"/>
              </a:rPr>
              <a:t>i</a:t>
            </a:r>
            <a:r>
              <a:rPr lang="en-US" sz="2400" b="1" dirty="0" smtClean="0">
                <a:solidFill>
                  <a:sysClr val="windowText" lastClr="000000"/>
                </a:solidFill>
                <a:latin typeface="Courier New" panose="02070309020205020404" pitchFamily="49" charset="0"/>
                <a:cs typeface="Courier New" panose="02070309020205020404" pitchFamily="49" charset="0"/>
              </a:rPr>
              <a:t> * 2 + 1;</a:t>
            </a:r>
            <a:endParaRPr lang="es-AR" sz="2400" b="1" dirty="0">
              <a:solidFill>
                <a:sysClr val="windowText" lastClr="000000"/>
              </a:solidFill>
              <a:latin typeface="Courier New" panose="02070309020205020404" pitchFamily="49" charset="0"/>
              <a:cs typeface="Courier New" panose="02070309020205020404" pitchFamily="49" charset="0"/>
            </a:endParaRPr>
          </a:p>
        </p:txBody>
      </p:sp>
      <p:graphicFrame>
        <p:nvGraphicFramePr>
          <p:cNvPr id="8" name="7 Tabla"/>
          <p:cNvGraphicFramePr>
            <a:graphicFrameLocks noGrp="1"/>
          </p:cNvGraphicFramePr>
          <p:nvPr>
            <p:extLst>
              <p:ext uri="{D42A27DB-BD31-4B8C-83A1-F6EECF244321}">
                <p14:modId xmlns:p14="http://schemas.microsoft.com/office/powerpoint/2010/main" val="696491394"/>
              </p:ext>
            </p:extLst>
          </p:nvPr>
        </p:nvGraphicFramePr>
        <p:xfrm>
          <a:off x="6569224" y="2192288"/>
          <a:ext cx="1584176" cy="1008112"/>
        </p:xfrm>
        <a:graphic>
          <a:graphicData uri="http://schemas.openxmlformats.org/drawingml/2006/table">
            <a:tbl>
              <a:tblPr firstRow="1" firstCol="1" bandRow="1"/>
              <a:tblGrid>
                <a:gridCol w="775942"/>
                <a:gridCol w="808234"/>
              </a:tblGrid>
              <a:tr h="504056">
                <a:tc>
                  <a:txBody>
                    <a:bodyPr/>
                    <a:lstStyle/>
                    <a:p>
                      <a:pPr algn="r">
                        <a:spcBef>
                          <a:spcPts val="600"/>
                        </a:spcBef>
                        <a:spcAft>
                          <a:spcPts val="600"/>
                        </a:spcAft>
                      </a:pPr>
                      <a:r>
                        <a:rPr lang="es-ES" sz="2400" dirty="0">
                          <a:effectLst/>
                          <a:latin typeface="Calibri"/>
                          <a:ea typeface="Batang"/>
                          <a:cs typeface="Times New Roman"/>
                        </a:rPr>
                        <a:t>i</a:t>
                      </a:r>
                      <a:endParaRPr lang="es-AR" sz="2400" dirty="0">
                        <a:effectLst/>
                        <a:latin typeface="Calibri"/>
                        <a:ea typeface="Batang"/>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spcBef>
                          <a:spcPts val="600"/>
                        </a:spcBef>
                        <a:spcAft>
                          <a:spcPts val="600"/>
                        </a:spcAft>
                      </a:pPr>
                      <a:r>
                        <a:rPr lang="es-ES" sz="2400" dirty="0">
                          <a:effectLst/>
                          <a:latin typeface="Calibri"/>
                          <a:ea typeface="Batang"/>
                          <a:cs typeface="Times New Roman"/>
                        </a:rPr>
                        <a:t>3</a:t>
                      </a:r>
                      <a:endParaRPr lang="es-AR" sz="2400" dirty="0">
                        <a:effectLst/>
                        <a:latin typeface="Calibri"/>
                        <a:ea typeface="Batang"/>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504056">
                <a:tc>
                  <a:txBody>
                    <a:bodyPr/>
                    <a:lstStyle/>
                    <a:p>
                      <a:pPr algn="r">
                        <a:spcBef>
                          <a:spcPts val="600"/>
                        </a:spcBef>
                        <a:spcAft>
                          <a:spcPts val="600"/>
                        </a:spcAft>
                      </a:pPr>
                      <a:r>
                        <a:rPr lang="es-ES" sz="2400">
                          <a:effectLst/>
                          <a:latin typeface="Calibri"/>
                          <a:ea typeface="Batang"/>
                          <a:cs typeface="Times New Roman"/>
                        </a:rPr>
                        <a:t>j</a:t>
                      </a:r>
                      <a:endParaRPr lang="es-AR" sz="2400">
                        <a:effectLst/>
                        <a:latin typeface="Calibri"/>
                        <a:ea typeface="Batang"/>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spcBef>
                          <a:spcPts val="600"/>
                        </a:spcBef>
                        <a:spcAft>
                          <a:spcPts val="600"/>
                        </a:spcAft>
                      </a:pPr>
                      <a:r>
                        <a:rPr lang="es-ES" sz="2400" dirty="0" smtClean="0">
                          <a:effectLst/>
                          <a:latin typeface="Calibri"/>
                          <a:ea typeface="Batang"/>
                          <a:cs typeface="Times New Roman"/>
                        </a:rPr>
                        <a:t>7</a:t>
                      </a:r>
                      <a:endParaRPr lang="es-AR" sz="2400" dirty="0">
                        <a:effectLst/>
                        <a:latin typeface="Calibri"/>
                        <a:ea typeface="Batang"/>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4457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VARIABLES DE TIPOS ELEMENTALES</a:t>
            </a: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16</a:t>
            </a:fld>
            <a:endParaRPr lang="en-US"/>
          </a:p>
        </p:txBody>
      </p:sp>
      <p:sp>
        <p:nvSpPr>
          <p:cNvPr id="6" name="5 Rectángulo"/>
          <p:cNvSpPr/>
          <p:nvPr/>
        </p:nvSpPr>
        <p:spPr>
          <a:xfrm>
            <a:off x="457200" y="1371600"/>
            <a:ext cx="8229600" cy="609600"/>
          </a:xfrm>
          <a:prstGeom prst="rect">
            <a:avLst/>
          </a:prstGeom>
          <a:solidFill>
            <a:schemeClr val="tx2">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rPr>
              <a:t>Representación</a:t>
            </a:r>
            <a:r>
              <a:rPr lang="en-US" sz="2400" b="1" dirty="0" smtClean="0">
                <a:solidFill>
                  <a:schemeClr val="tx1"/>
                </a:solidFill>
              </a:rPr>
              <a:t> </a:t>
            </a:r>
            <a:r>
              <a:rPr lang="en-US" sz="2400" b="1" dirty="0" err="1" smtClean="0">
                <a:solidFill>
                  <a:schemeClr val="tx1"/>
                </a:solidFill>
              </a:rPr>
              <a:t>en</a:t>
            </a:r>
            <a:r>
              <a:rPr lang="en-US" sz="2400" b="1" dirty="0" smtClean="0">
                <a:solidFill>
                  <a:schemeClr val="tx1"/>
                </a:solidFill>
              </a:rPr>
              <a:t> </a:t>
            </a:r>
            <a:r>
              <a:rPr lang="en-US" sz="2400" b="1" dirty="0" err="1" smtClean="0">
                <a:solidFill>
                  <a:schemeClr val="tx1"/>
                </a:solidFill>
              </a:rPr>
              <a:t>memoria</a:t>
            </a:r>
            <a:endParaRPr lang="es-AR" sz="2400" b="1" dirty="0">
              <a:solidFill>
                <a:schemeClr val="tx1"/>
              </a:solidFill>
            </a:endParaRPr>
          </a:p>
        </p:txBody>
      </p:sp>
      <p:sp>
        <p:nvSpPr>
          <p:cNvPr id="7" name="6 Rectángulo"/>
          <p:cNvSpPr/>
          <p:nvPr/>
        </p:nvSpPr>
        <p:spPr>
          <a:xfrm>
            <a:off x="457200" y="2209800"/>
            <a:ext cx="5486400" cy="2057400"/>
          </a:xfrm>
          <a:prstGeom prst="rect">
            <a:avLst/>
          </a:prstGeom>
          <a:solidFill>
            <a:srgbClr val="FFFF99">
              <a:alpha val="9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smtClean="0">
                <a:solidFill>
                  <a:sysClr val="windowText" lastClr="000000"/>
                </a:solidFill>
                <a:latin typeface="Courier New" panose="02070309020205020404" pitchFamily="49" charset="0"/>
                <a:cs typeface="Courier New" panose="02070309020205020404" pitchFamily="49" charset="0"/>
              </a:rPr>
              <a:t>int</a:t>
            </a:r>
            <a:r>
              <a:rPr lang="en-US" sz="2400" b="1" dirty="0" smtClean="0">
                <a:solidFill>
                  <a:sysClr val="windowText" lastClr="000000"/>
                </a:solidFill>
                <a:latin typeface="Courier New" panose="02070309020205020404" pitchFamily="49" charset="0"/>
                <a:cs typeface="Courier New" panose="02070309020205020404" pitchFamily="49" charset="0"/>
              </a:rPr>
              <a:t> </a:t>
            </a:r>
            <a:r>
              <a:rPr lang="en-US" sz="2400" b="1" dirty="0" err="1" smtClean="0">
                <a:solidFill>
                  <a:sysClr val="windowText" lastClr="000000"/>
                </a:solidFill>
                <a:latin typeface="Courier New" panose="02070309020205020404" pitchFamily="49" charset="0"/>
                <a:cs typeface="Courier New" panose="02070309020205020404" pitchFamily="49" charset="0"/>
              </a:rPr>
              <a:t>i</a:t>
            </a:r>
            <a:r>
              <a:rPr lang="en-US" sz="2400" b="1" dirty="0" smtClean="0">
                <a:solidFill>
                  <a:sysClr val="windowText" lastClr="000000"/>
                </a:solidFill>
                <a:latin typeface="Courier New" panose="02070309020205020404" pitchFamily="49" charset="0"/>
                <a:cs typeface="Courier New" panose="02070309020205020404" pitchFamily="49" charset="0"/>
              </a:rPr>
              <a:t> = 3;</a:t>
            </a:r>
          </a:p>
          <a:p>
            <a:r>
              <a:rPr lang="en-US" sz="2400" b="1" dirty="0" err="1" smtClean="0">
                <a:solidFill>
                  <a:sysClr val="windowText" lastClr="000000"/>
                </a:solidFill>
                <a:latin typeface="Courier New" panose="02070309020205020404" pitchFamily="49" charset="0"/>
                <a:cs typeface="Courier New" panose="02070309020205020404" pitchFamily="49" charset="0"/>
              </a:rPr>
              <a:t>int</a:t>
            </a:r>
            <a:r>
              <a:rPr lang="en-US" sz="2400" b="1" dirty="0" smtClean="0">
                <a:solidFill>
                  <a:sysClr val="windowText" lastClr="000000"/>
                </a:solidFill>
                <a:latin typeface="Courier New" panose="02070309020205020404" pitchFamily="49" charset="0"/>
                <a:cs typeface="Courier New" panose="02070309020205020404" pitchFamily="49" charset="0"/>
              </a:rPr>
              <a:t> j;</a:t>
            </a:r>
          </a:p>
          <a:p>
            <a:r>
              <a:rPr lang="en-US" sz="2400" b="1" dirty="0" smtClean="0">
                <a:solidFill>
                  <a:sysClr val="windowText" lastClr="000000"/>
                </a:solidFill>
                <a:latin typeface="Courier New" panose="02070309020205020404" pitchFamily="49" charset="0"/>
                <a:cs typeface="Courier New" panose="02070309020205020404" pitchFamily="49" charset="0"/>
              </a:rPr>
              <a:t>j = i * 2 + 1;</a:t>
            </a:r>
          </a:p>
          <a:p>
            <a:r>
              <a:rPr lang="en-US" sz="2400" b="1" dirty="0" err="1" smtClean="0">
                <a:solidFill>
                  <a:sysClr val="windowText" lastClr="000000"/>
                </a:solidFill>
                <a:latin typeface="Courier New" panose="02070309020205020404" pitchFamily="49" charset="0"/>
                <a:cs typeface="Courier New" panose="02070309020205020404" pitchFamily="49" charset="0"/>
              </a:rPr>
              <a:t>boolean</a:t>
            </a:r>
            <a:r>
              <a:rPr lang="en-US" sz="2400" b="1" dirty="0" smtClean="0">
                <a:solidFill>
                  <a:sysClr val="windowText" lastClr="000000"/>
                </a:solidFill>
                <a:latin typeface="Courier New" panose="02070309020205020404" pitchFamily="49" charset="0"/>
                <a:cs typeface="Courier New" panose="02070309020205020404" pitchFamily="49" charset="0"/>
              </a:rPr>
              <a:t> b1 = 1 == j;</a:t>
            </a:r>
          </a:p>
          <a:p>
            <a:r>
              <a:rPr lang="en-US" sz="2400" b="1" dirty="0" err="1" smtClean="0">
                <a:solidFill>
                  <a:sysClr val="windowText" lastClr="000000"/>
                </a:solidFill>
                <a:latin typeface="Courier New" panose="02070309020205020404" pitchFamily="49" charset="0"/>
                <a:cs typeface="Courier New" panose="02070309020205020404" pitchFamily="49" charset="0"/>
              </a:rPr>
              <a:t>boolean</a:t>
            </a:r>
            <a:r>
              <a:rPr lang="en-US" sz="2400" b="1" dirty="0" smtClean="0">
                <a:solidFill>
                  <a:sysClr val="windowText" lastClr="000000"/>
                </a:solidFill>
                <a:latin typeface="Courier New" panose="02070309020205020404" pitchFamily="49" charset="0"/>
                <a:cs typeface="Courier New" panose="02070309020205020404" pitchFamily="49" charset="0"/>
              </a:rPr>
              <a:t> b2 = </a:t>
            </a:r>
            <a:r>
              <a:rPr lang="en-US" sz="2400" b="1" dirty="0" err="1" smtClean="0">
                <a:solidFill>
                  <a:sysClr val="windowText" lastClr="000000"/>
                </a:solidFill>
                <a:latin typeface="Courier New" panose="02070309020205020404" pitchFamily="49" charset="0"/>
                <a:cs typeface="Courier New" panose="02070309020205020404" pitchFamily="49" charset="0"/>
              </a:rPr>
              <a:t>i</a:t>
            </a:r>
            <a:r>
              <a:rPr lang="en-US" sz="2400" b="1" dirty="0" smtClean="0">
                <a:solidFill>
                  <a:sysClr val="windowText" lastClr="000000"/>
                </a:solidFill>
                <a:latin typeface="Courier New" panose="02070309020205020404" pitchFamily="49" charset="0"/>
                <a:cs typeface="Courier New" panose="02070309020205020404" pitchFamily="49" charset="0"/>
              </a:rPr>
              <a:t> &lt; j;</a:t>
            </a:r>
            <a:endParaRPr lang="es-AR" sz="2400" b="1" dirty="0">
              <a:solidFill>
                <a:sysClr val="windowText" lastClr="000000"/>
              </a:solidFill>
              <a:latin typeface="Courier New" panose="02070309020205020404" pitchFamily="49" charset="0"/>
              <a:cs typeface="Courier New" panose="02070309020205020404" pitchFamily="49" charset="0"/>
            </a:endParaRPr>
          </a:p>
        </p:txBody>
      </p:sp>
      <p:graphicFrame>
        <p:nvGraphicFramePr>
          <p:cNvPr id="8" name="7 Tabla"/>
          <p:cNvGraphicFramePr>
            <a:graphicFrameLocks noGrp="1"/>
          </p:cNvGraphicFramePr>
          <p:nvPr>
            <p:extLst>
              <p:ext uri="{D42A27DB-BD31-4B8C-83A1-F6EECF244321}">
                <p14:modId xmlns:p14="http://schemas.microsoft.com/office/powerpoint/2010/main" val="3163642403"/>
              </p:ext>
            </p:extLst>
          </p:nvPr>
        </p:nvGraphicFramePr>
        <p:xfrm>
          <a:off x="6569224" y="2192288"/>
          <a:ext cx="1584176" cy="1008112"/>
        </p:xfrm>
        <a:graphic>
          <a:graphicData uri="http://schemas.openxmlformats.org/drawingml/2006/table">
            <a:tbl>
              <a:tblPr firstRow="1" firstCol="1" bandRow="1"/>
              <a:tblGrid>
                <a:gridCol w="775942"/>
                <a:gridCol w="808234"/>
              </a:tblGrid>
              <a:tr h="504056">
                <a:tc>
                  <a:txBody>
                    <a:bodyPr/>
                    <a:lstStyle/>
                    <a:p>
                      <a:pPr algn="r">
                        <a:spcBef>
                          <a:spcPts val="600"/>
                        </a:spcBef>
                        <a:spcAft>
                          <a:spcPts val="600"/>
                        </a:spcAft>
                      </a:pPr>
                      <a:r>
                        <a:rPr lang="es-ES" sz="2400" dirty="0">
                          <a:effectLst/>
                          <a:latin typeface="Calibri"/>
                          <a:ea typeface="Batang"/>
                          <a:cs typeface="Times New Roman"/>
                        </a:rPr>
                        <a:t>i</a:t>
                      </a:r>
                      <a:endParaRPr lang="es-AR" sz="2400" dirty="0">
                        <a:effectLst/>
                        <a:latin typeface="Calibri"/>
                        <a:ea typeface="Batang"/>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spcBef>
                          <a:spcPts val="600"/>
                        </a:spcBef>
                        <a:spcAft>
                          <a:spcPts val="600"/>
                        </a:spcAft>
                      </a:pPr>
                      <a:r>
                        <a:rPr lang="es-ES" sz="2400" dirty="0">
                          <a:effectLst/>
                          <a:latin typeface="Calibri"/>
                          <a:ea typeface="Batang"/>
                          <a:cs typeface="Times New Roman"/>
                        </a:rPr>
                        <a:t>3</a:t>
                      </a:r>
                      <a:endParaRPr lang="es-AR" sz="2400" dirty="0">
                        <a:effectLst/>
                        <a:latin typeface="Calibri"/>
                        <a:ea typeface="Batang"/>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504056">
                <a:tc>
                  <a:txBody>
                    <a:bodyPr/>
                    <a:lstStyle/>
                    <a:p>
                      <a:pPr algn="r">
                        <a:spcBef>
                          <a:spcPts val="600"/>
                        </a:spcBef>
                        <a:spcAft>
                          <a:spcPts val="600"/>
                        </a:spcAft>
                      </a:pPr>
                      <a:r>
                        <a:rPr lang="es-ES" sz="2400">
                          <a:effectLst/>
                          <a:latin typeface="Calibri"/>
                          <a:ea typeface="Batang"/>
                          <a:cs typeface="Times New Roman"/>
                        </a:rPr>
                        <a:t>j</a:t>
                      </a:r>
                      <a:endParaRPr lang="es-AR" sz="2400">
                        <a:effectLst/>
                        <a:latin typeface="Calibri"/>
                        <a:ea typeface="Batang"/>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spcBef>
                          <a:spcPts val="600"/>
                        </a:spcBef>
                        <a:spcAft>
                          <a:spcPts val="600"/>
                        </a:spcAft>
                      </a:pPr>
                      <a:r>
                        <a:rPr lang="es-ES" sz="2400" dirty="0" smtClean="0">
                          <a:effectLst/>
                          <a:latin typeface="Calibri"/>
                          <a:ea typeface="Batang"/>
                          <a:cs typeface="Times New Roman"/>
                        </a:rPr>
                        <a:t>7</a:t>
                      </a:r>
                      <a:endParaRPr lang="es-AR" sz="2400" dirty="0">
                        <a:effectLst/>
                        <a:latin typeface="Calibri"/>
                        <a:ea typeface="Batang"/>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51310355"/>
              </p:ext>
            </p:extLst>
          </p:nvPr>
        </p:nvGraphicFramePr>
        <p:xfrm>
          <a:off x="6571129" y="3200810"/>
          <a:ext cx="1584176" cy="1008112"/>
        </p:xfrm>
        <a:graphic>
          <a:graphicData uri="http://schemas.openxmlformats.org/drawingml/2006/table">
            <a:tbl>
              <a:tblPr firstRow="1" firstCol="1" bandRow="1"/>
              <a:tblGrid>
                <a:gridCol w="775942"/>
                <a:gridCol w="808234"/>
              </a:tblGrid>
              <a:tr h="504056">
                <a:tc>
                  <a:txBody>
                    <a:bodyPr/>
                    <a:lstStyle/>
                    <a:p>
                      <a:pPr algn="r">
                        <a:spcBef>
                          <a:spcPts val="600"/>
                        </a:spcBef>
                        <a:spcAft>
                          <a:spcPts val="600"/>
                        </a:spcAft>
                      </a:pPr>
                      <a:r>
                        <a:rPr lang="es-ES" sz="2400" dirty="0" smtClean="0">
                          <a:effectLst/>
                          <a:latin typeface="Calibri"/>
                          <a:ea typeface="Batang"/>
                          <a:cs typeface="Times New Roman"/>
                        </a:rPr>
                        <a:t>b1</a:t>
                      </a:r>
                      <a:endParaRPr lang="es-AR" sz="2400" dirty="0">
                        <a:effectLst/>
                        <a:latin typeface="Calibri"/>
                        <a:ea typeface="Batang"/>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spcBef>
                          <a:spcPts val="600"/>
                        </a:spcBef>
                        <a:spcAft>
                          <a:spcPts val="600"/>
                        </a:spcAft>
                      </a:pPr>
                      <a:r>
                        <a:rPr lang="es-ES" sz="2400" dirty="0" smtClean="0">
                          <a:effectLst/>
                          <a:latin typeface="Calibri"/>
                          <a:ea typeface="Batang"/>
                          <a:cs typeface="Times New Roman"/>
                        </a:rPr>
                        <a:t>false</a:t>
                      </a:r>
                      <a:endParaRPr lang="es-AR" sz="2400" dirty="0">
                        <a:effectLst/>
                        <a:latin typeface="Calibri"/>
                        <a:ea typeface="Batang"/>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504056">
                <a:tc>
                  <a:txBody>
                    <a:bodyPr/>
                    <a:lstStyle/>
                    <a:p>
                      <a:pPr algn="r">
                        <a:spcBef>
                          <a:spcPts val="600"/>
                        </a:spcBef>
                        <a:spcAft>
                          <a:spcPts val="600"/>
                        </a:spcAft>
                      </a:pPr>
                      <a:r>
                        <a:rPr lang="es-ES" sz="2400" dirty="0" smtClean="0">
                          <a:effectLst/>
                          <a:latin typeface="Calibri"/>
                          <a:ea typeface="Batang"/>
                          <a:cs typeface="Times New Roman"/>
                        </a:rPr>
                        <a:t>b2</a:t>
                      </a:r>
                      <a:endParaRPr lang="es-AR" sz="2400" dirty="0">
                        <a:effectLst/>
                        <a:latin typeface="Calibri"/>
                        <a:ea typeface="Batang"/>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spcBef>
                          <a:spcPts val="600"/>
                        </a:spcBef>
                        <a:spcAft>
                          <a:spcPts val="600"/>
                        </a:spcAft>
                      </a:pPr>
                      <a:r>
                        <a:rPr lang="es-ES" sz="2400" dirty="0">
                          <a:effectLst/>
                          <a:latin typeface="Calibri"/>
                          <a:ea typeface="Batang"/>
                          <a:cs typeface="Times New Roman"/>
                        </a:rPr>
                        <a:t> </a:t>
                      </a:r>
                      <a:r>
                        <a:rPr lang="es-ES" sz="2400" dirty="0" smtClean="0">
                          <a:effectLst/>
                          <a:latin typeface="Calibri"/>
                          <a:ea typeface="Batang"/>
                          <a:cs typeface="Times New Roman"/>
                        </a:rPr>
                        <a:t>true</a:t>
                      </a:r>
                      <a:endParaRPr lang="es-AR" sz="2400" dirty="0">
                        <a:effectLst/>
                        <a:latin typeface="Calibri"/>
                        <a:ea typeface="Batang"/>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11" name="10 Rectángulo"/>
          <p:cNvSpPr/>
          <p:nvPr/>
        </p:nvSpPr>
        <p:spPr>
          <a:xfrm>
            <a:off x="457200" y="4495800"/>
            <a:ext cx="8229600" cy="1723549"/>
          </a:xfrm>
          <a:prstGeom prst="rect">
            <a:avLst/>
          </a:prstGeom>
        </p:spPr>
        <p:txBody>
          <a:bodyPr wrap="square">
            <a:spAutoFit/>
          </a:bodyPr>
          <a:lstStyle/>
          <a:p>
            <a:pPr>
              <a:spcBef>
                <a:spcPts val="1200"/>
              </a:spcBef>
            </a:pPr>
            <a:r>
              <a:rPr lang="es-ES" sz="2400" dirty="0"/>
              <a:t>Los operadores relacionales comparan el contenido de los bloques de memoria, esto es los valores de los </a:t>
            </a:r>
            <a:r>
              <a:rPr lang="es-ES" sz="2400" dirty="0" err="1"/>
              <a:t>operandos</a:t>
            </a:r>
            <a:r>
              <a:rPr lang="es-ES" sz="2400" dirty="0"/>
              <a:t>. </a:t>
            </a:r>
          </a:p>
          <a:p>
            <a:pPr>
              <a:spcBef>
                <a:spcPts val="1200"/>
              </a:spcBef>
            </a:pPr>
            <a:r>
              <a:rPr lang="es-ES" sz="2400" dirty="0"/>
              <a:t>Esta es una </a:t>
            </a:r>
            <a:r>
              <a:rPr lang="es-ES" sz="2400" b="1" dirty="0"/>
              <a:t>visión abstracta</a:t>
            </a:r>
            <a:r>
              <a:rPr lang="es-ES" sz="2400" dirty="0"/>
              <a:t>, en memoria se almacena la representación binaria de cada valor. </a:t>
            </a:r>
            <a:endParaRPr lang="es-AR" sz="2400" dirty="0"/>
          </a:p>
        </p:txBody>
      </p:sp>
    </p:spTree>
    <p:extLst>
      <p:ext uri="{BB962C8B-B14F-4D97-AF65-F5344CB8AC3E}">
        <p14:creationId xmlns:p14="http://schemas.microsoft.com/office/powerpoint/2010/main" val="162834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VARIABLES DE TIPO CLASE</a:t>
            </a:r>
            <a:endParaRPr lang="es-AR" dirty="0"/>
          </a:p>
        </p:txBody>
      </p:sp>
      <p:sp>
        <p:nvSpPr>
          <p:cNvPr id="3" name="2 Marcador de contenido"/>
          <p:cNvSpPr>
            <a:spLocks noGrp="1"/>
          </p:cNvSpPr>
          <p:nvPr>
            <p:ph idx="1"/>
          </p:nvPr>
        </p:nvSpPr>
        <p:spPr/>
        <p:txBody>
          <a:bodyPr>
            <a:normAutofit/>
          </a:bodyPr>
          <a:lstStyle/>
          <a:p>
            <a:pPr marL="0" indent="0">
              <a:buNone/>
            </a:pPr>
            <a:endParaRPr lang="es-AR" sz="3600" dirty="0" smtClean="0"/>
          </a:p>
          <a:p>
            <a:pPr marL="114300" indent="0">
              <a:spcBef>
                <a:spcPts val="600"/>
              </a:spcBef>
              <a:buNone/>
            </a:pPr>
            <a:r>
              <a:rPr lang="es-ES" dirty="0"/>
              <a:t>El </a:t>
            </a:r>
            <a:r>
              <a:rPr lang="es-ES" b="1" dirty="0"/>
              <a:t>valor</a:t>
            </a:r>
            <a:r>
              <a:rPr lang="es-ES" dirty="0"/>
              <a:t> de una </a:t>
            </a:r>
            <a:r>
              <a:rPr lang="es-ES" b="1" dirty="0"/>
              <a:t>variable</a:t>
            </a:r>
            <a:r>
              <a:rPr lang="es-ES" dirty="0"/>
              <a:t> de un tipo clase es una </a:t>
            </a:r>
            <a:r>
              <a:rPr lang="es-ES" b="1" dirty="0"/>
              <a:t>referencia</a:t>
            </a:r>
            <a:r>
              <a:rPr lang="es-ES" dirty="0"/>
              <a:t>.  </a:t>
            </a:r>
          </a:p>
          <a:p>
            <a:pPr marL="114300" indent="0">
              <a:spcBef>
                <a:spcPts val="600"/>
              </a:spcBef>
              <a:buNone/>
            </a:pPr>
            <a:r>
              <a:rPr lang="es-ES" dirty="0"/>
              <a:t>Una referencia puede </a:t>
            </a:r>
            <a:r>
              <a:rPr lang="es-ES" dirty="0" smtClean="0"/>
              <a:t>ser </a:t>
            </a:r>
            <a:r>
              <a:rPr lang="es-ES" b="1" dirty="0" smtClean="0"/>
              <a:t>indefinida</a:t>
            </a:r>
            <a:r>
              <a:rPr lang="es-ES" dirty="0" smtClean="0"/>
              <a:t>, </a:t>
            </a:r>
            <a:r>
              <a:rPr lang="es-ES" b="1" dirty="0" smtClean="0"/>
              <a:t>nula</a:t>
            </a:r>
            <a:r>
              <a:rPr lang="es-ES" dirty="0" smtClean="0"/>
              <a:t> </a:t>
            </a:r>
            <a:r>
              <a:rPr lang="es-ES" dirty="0"/>
              <a:t>o estar </a:t>
            </a:r>
            <a:r>
              <a:rPr lang="es-ES" b="1" dirty="0"/>
              <a:t>ligada</a:t>
            </a:r>
            <a:r>
              <a:rPr lang="es-ES" dirty="0"/>
              <a:t> a un objeto. </a:t>
            </a: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17</a:t>
            </a:fld>
            <a:endParaRPr lang="en-US"/>
          </a:p>
        </p:txBody>
      </p:sp>
      <p:sp>
        <p:nvSpPr>
          <p:cNvPr id="7" name="6 Rectángulo"/>
          <p:cNvSpPr/>
          <p:nvPr/>
        </p:nvSpPr>
        <p:spPr>
          <a:xfrm>
            <a:off x="457200" y="1371600"/>
            <a:ext cx="8229600" cy="609600"/>
          </a:xfrm>
          <a:prstGeom prst="rect">
            <a:avLst/>
          </a:prstGeom>
          <a:solidFill>
            <a:schemeClr val="tx2">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rPr>
              <a:t>Representación</a:t>
            </a:r>
            <a:r>
              <a:rPr lang="en-US" sz="2400" b="1" dirty="0" smtClean="0">
                <a:solidFill>
                  <a:schemeClr val="tx1"/>
                </a:solidFill>
              </a:rPr>
              <a:t> </a:t>
            </a:r>
            <a:r>
              <a:rPr lang="en-US" sz="2400" b="1" dirty="0" err="1" smtClean="0">
                <a:solidFill>
                  <a:schemeClr val="tx1"/>
                </a:solidFill>
              </a:rPr>
              <a:t>en</a:t>
            </a:r>
            <a:r>
              <a:rPr lang="en-US" sz="2400" b="1" dirty="0" smtClean="0">
                <a:solidFill>
                  <a:schemeClr val="tx1"/>
                </a:solidFill>
              </a:rPr>
              <a:t> </a:t>
            </a:r>
            <a:r>
              <a:rPr lang="en-US" sz="2400" b="1" dirty="0" err="1" smtClean="0">
                <a:solidFill>
                  <a:schemeClr val="tx1"/>
                </a:solidFill>
              </a:rPr>
              <a:t>memoria</a:t>
            </a:r>
            <a:endParaRPr lang="es-AR" sz="2400" b="1" dirty="0">
              <a:solidFill>
                <a:schemeClr val="tx1"/>
              </a:solidFill>
            </a:endParaRPr>
          </a:p>
        </p:txBody>
      </p:sp>
      <p:sp>
        <p:nvSpPr>
          <p:cNvPr id="8" name="7 Rectángulo"/>
          <p:cNvSpPr/>
          <p:nvPr/>
        </p:nvSpPr>
        <p:spPr>
          <a:xfrm>
            <a:off x="533400" y="3579435"/>
            <a:ext cx="8229600" cy="3354765"/>
          </a:xfrm>
          <a:prstGeom prst="rect">
            <a:avLst/>
          </a:prstGeom>
        </p:spPr>
        <p:txBody>
          <a:bodyPr wrap="square">
            <a:spAutoFit/>
          </a:bodyPr>
          <a:lstStyle/>
          <a:p>
            <a:pPr>
              <a:spcBef>
                <a:spcPts val="600"/>
              </a:spcBef>
            </a:pPr>
            <a:r>
              <a:rPr lang="es-ES" sz="2400" dirty="0" smtClean="0"/>
              <a:t>En ejecución el </a:t>
            </a:r>
            <a:r>
              <a:rPr lang="es-ES" sz="2400" b="1" dirty="0" smtClean="0"/>
              <a:t>estado interno </a:t>
            </a:r>
            <a:r>
              <a:rPr lang="es-ES" sz="2400" dirty="0" smtClean="0"/>
              <a:t>de un objeto se almacena en memoria. </a:t>
            </a:r>
          </a:p>
          <a:p>
            <a:pPr>
              <a:spcBef>
                <a:spcPts val="600"/>
              </a:spcBef>
            </a:pPr>
            <a:r>
              <a:rPr lang="es-ES" sz="2400" dirty="0" smtClean="0"/>
              <a:t>La referencia es justamente una dirección en memoria.</a:t>
            </a:r>
          </a:p>
          <a:p>
            <a:pPr>
              <a:spcBef>
                <a:spcPts val="600"/>
              </a:spcBef>
            </a:pPr>
            <a:r>
              <a:rPr lang="es-ES" sz="2400" dirty="0" smtClean="0"/>
              <a:t>Mientras que el valor de una variable de tipo elemental es atómico, el valor de una variable de tipo clase es una referencia a una </a:t>
            </a:r>
            <a:r>
              <a:rPr lang="es-ES" sz="2400" b="1" dirty="0" smtClean="0"/>
              <a:t>estructura de datos</a:t>
            </a:r>
            <a:r>
              <a:rPr lang="es-ES" sz="2400" dirty="0" smtClean="0"/>
              <a:t>. </a:t>
            </a:r>
          </a:p>
          <a:p>
            <a:pPr>
              <a:spcBef>
                <a:spcPts val="600"/>
              </a:spcBef>
            </a:pPr>
            <a:endParaRPr lang="es-ES" sz="2400" dirty="0"/>
          </a:p>
          <a:p>
            <a:pPr marL="457200">
              <a:spcBef>
                <a:spcPts val="600"/>
              </a:spcBef>
            </a:pPr>
            <a:endParaRPr lang="es-ES" sz="2400" dirty="0"/>
          </a:p>
        </p:txBody>
      </p:sp>
    </p:spTree>
    <p:extLst>
      <p:ext uri="{BB962C8B-B14F-4D97-AF65-F5344CB8AC3E}">
        <p14:creationId xmlns:p14="http://schemas.microsoft.com/office/powerpoint/2010/main" val="30350032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VARIABLES DE TIPO CLASE</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VARIABLE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18</a:t>
            </a:fld>
            <a:endParaRPr lang="en-US"/>
          </a:p>
        </p:txBody>
      </p:sp>
      <p:sp>
        <p:nvSpPr>
          <p:cNvPr id="7" name="6 Rectángulo"/>
          <p:cNvSpPr/>
          <p:nvPr/>
        </p:nvSpPr>
        <p:spPr>
          <a:xfrm>
            <a:off x="457200" y="1371600"/>
            <a:ext cx="8229600" cy="609600"/>
          </a:xfrm>
          <a:prstGeom prst="rect">
            <a:avLst/>
          </a:prstGeom>
          <a:solidFill>
            <a:schemeClr val="tx2">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rPr>
              <a:t>Representación</a:t>
            </a:r>
            <a:r>
              <a:rPr lang="en-US" sz="2400" b="1" dirty="0" smtClean="0">
                <a:solidFill>
                  <a:schemeClr val="tx1"/>
                </a:solidFill>
              </a:rPr>
              <a:t> </a:t>
            </a:r>
            <a:r>
              <a:rPr lang="en-US" sz="2400" b="1" dirty="0" err="1" smtClean="0">
                <a:solidFill>
                  <a:schemeClr val="tx1"/>
                </a:solidFill>
              </a:rPr>
              <a:t>en</a:t>
            </a:r>
            <a:r>
              <a:rPr lang="en-US" sz="2400" b="1" dirty="0" smtClean="0">
                <a:solidFill>
                  <a:schemeClr val="tx1"/>
                </a:solidFill>
              </a:rPr>
              <a:t> </a:t>
            </a:r>
            <a:r>
              <a:rPr lang="en-US" sz="2400" b="1" dirty="0" err="1" smtClean="0">
                <a:solidFill>
                  <a:schemeClr val="tx1"/>
                </a:solidFill>
              </a:rPr>
              <a:t>memoria</a:t>
            </a:r>
            <a:endParaRPr lang="es-AR" sz="2400" b="1" dirty="0">
              <a:solidFill>
                <a:schemeClr val="tx1"/>
              </a:solidFill>
            </a:endParaRPr>
          </a:p>
        </p:txBody>
      </p:sp>
      <p:sp>
        <p:nvSpPr>
          <p:cNvPr id="8" name="7 Rectángulo"/>
          <p:cNvSpPr/>
          <p:nvPr/>
        </p:nvSpPr>
        <p:spPr>
          <a:xfrm>
            <a:off x="609600" y="2133600"/>
            <a:ext cx="8229600" cy="1646605"/>
          </a:xfrm>
          <a:prstGeom prst="rect">
            <a:avLst/>
          </a:prstGeom>
        </p:spPr>
        <p:txBody>
          <a:bodyPr wrap="square">
            <a:spAutoFit/>
          </a:bodyPr>
          <a:lstStyle/>
          <a:p>
            <a:pPr>
              <a:spcBef>
                <a:spcPts val="600"/>
              </a:spcBef>
            </a:pPr>
            <a:r>
              <a:rPr lang="es-ES" sz="2400" dirty="0"/>
              <a:t>No vamos a visualizar la representación interna de objetos y referencias graficando la memoria, sino dibujando </a:t>
            </a:r>
            <a:r>
              <a:rPr lang="es-ES" sz="2400" b="1" dirty="0"/>
              <a:t>diagramas de objetos</a:t>
            </a:r>
            <a:r>
              <a:rPr lang="es-ES" sz="2400" dirty="0"/>
              <a:t>.</a:t>
            </a:r>
          </a:p>
          <a:p>
            <a:pPr marL="457200">
              <a:spcBef>
                <a:spcPts val="600"/>
              </a:spcBef>
            </a:pPr>
            <a:endParaRPr lang="es-ES" sz="2400" dirty="0"/>
          </a:p>
        </p:txBody>
      </p:sp>
      <p:sp>
        <p:nvSpPr>
          <p:cNvPr id="9" name="8 Rectángulo"/>
          <p:cNvSpPr/>
          <p:nvPr/>
        </p:nvSpPr>
        <p:spPr>
          <a:xfrm>
            <a:off x="609600" y="3352800"/>
            <a:ext cx="8229600" cy="1569660"/>
          </a:xfrm>
          <a:prstGeom prst="rect">
            <a:avLst/>
          </a:prstGeom>
        </p:spPr>
        <p:txBody>
          <a:bodyPr wrap="square">
            <a:spAutoFit/>
          </a:bodyPr>
          <a:lstStyle/>
          <a:p>
            <a:pPr algn="just"/>
            <a:r>
              <a:rPr lang="es-ES" sz="2400" dirty="0"/>
              <a:t>Un </a:t>
            </a:r>
            <a:r>
              <a:rPr lang="es-ES" sz="2400" b="1" dirty="0"/>
              <a:t>diagrama de objetos </a:t>
            </a:r>
            <a:r>
              <a:rPr lang="es-ES" sz="2400" dirty="0"/>
              <a:t>es una representación gráfica adecuada para modelar la declaración de variables, la creación de objetos, la evolución de las referencias y la modificación de sus estados internos.</a:t>
            </a:r>
            <a:endParaRPr lang="es-AR" sz="2400" dirty="0"/>
          </a:p>
        </p:txBody>
      </p:sp>
    </p:spTree>
    <p:extLst>
      <p:ext uri="{BB962C8B-B14F-4D97-AF65-F5344CB8AC3E}">
        <p14:creationId xmlns:p14="http://schemas.microsoft.com/office/powerpoint/2010/main" val="303500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CASO DE ESTUDIO: TERMOSTATO</a:t>
            </a:r>
            <a:endParaRPr lang="es-AR" dirty="0"/>
          </a:p>
        </p:txBody>
      </p:sp>
      <p:sp>
        <p:nvSpPr>
          <p:cNvPr id="4" name="3 Marcador de pie de página"/>
          <p:cNvSpPr>
            <a:spLocks noGrp="1"/>
          </p:cNvSpPr>
          <p:nvPr>
            <p:ph type="ftr" sz="quarter" idx="11"/>
          </p:nvPr>
        </p:nvSpPr>
        <p:spPr>
          <a:xfrm>
            <a:off x="457200" y="6165850"/>
            <a:ext cx="3962400" cy="365125"/>
          </a:xfrm>
        </p:spPr>
        <p:txBody>
          <a:bodyPr/>
          <a:lstStyle/>
          <a:p>
            <a:r>
              <a:rPr lang="es-AR" dirty="0" smtClean="0"/>
              <a:t>Introducción a la Programación Orientada a Objetos</a:t>
            </a:r>
            <a:endParaRPr lang="en-US" dirty="0"/>
          </a:p>
        </p:txBody>
      </p:sp>
      <p:sp>
        <p:nvSpPr>
          <p:cNvPr id="8" name="7 Rectángulo"/>
          <p:cNvSpPr/>
          <p:nvPr/>
        </p:nvSpPr>
        <p:spPr>
          <a:xfrm>
            <a:off x="533400" y="1600200"/>
            <a:ext cx="7772400" cy="2954655"/>
          </a:xfrm>
          <a:prstGeom prst="rect">
            <a:avLst/>
          </a:prstGeom>
        </p:spPr>
        <p:txBody>
          <a:bodyPr wrap="square">
            <a:spAutoFit/>
          </a:bodyPr>
          <a:lstStyle/>
          <a:p>
            <a:pPr marL="114300" indent="0">
              <a:spcBef>
                <a:spcPts val="600"/>
              </a:spcBef>
              <a:buNone/>
            </a:pPr>
            <a:r>
              <a:rPr lang="es-AR" sz="2200" i="1" dirty="0" smtClean="0">
                <a:latin typeface="Calibri" panose="020F0502020204030204" pitchFamily="34" charset="0"/>
              </a:rPr>
              <a:t>Las conexiones inalámbricas y los avances de la nanotecnología  permite automatizar el control de los dispositivos de un hogar para brindar confort a sus habitantes y hacer un uso eficiente de la energía.</a:t>
            </a:r>
          </a:p>
          <a:p>
            <a:pPr marL="114300" indent="0">
              <a:spcBef>
                <a:spcPts val="600"/>
              </a:spcBef>
              <a:buNone/>
            </a:pPr>
            <a:r>
              <a:rPr lang="es-AR" sz="2200" i="1" dirty="0" smtClean="0">
                <a:latin typeface="Calibri" panose="020F0502020204030204" pitchFamily="34" charset="0"/>
              </a:rPr>
              <a:t>El diseño de un hogar inteligente va a demandar cientos de clases que modelen alarmas, cámaras, calderas, cortinas y otros tipos de dispositivos. </a:t>
            </a:r>
          </a:p>
          <a:p>
            <a:pPr marL="114300" indent="0">
              <a:spcBef>
                <a:spcPts val="600"/>
              </a:spcBef>
              <a:buNone/>
            </a:pPr>
            <a:r>
              <a:rPr lang="es-AR" sz="2200" i="1" dirty="0" smtClean="0">
                <a:latin typeface="Calibri" panose="020F0502020204030204" pitchFamily="34" charset="0"/>
              </a:rPr>
              <a:t>U</a:t>
            </a:r>
            <a:r>
              <a:rPr lang="es-AR" sz="2200" i="1" dirty="0" smtClean="0">
                <a:latin typeface="Calibri" panose="020F0502020204030204" pitchFamily="34" charset="0"/>
              </a:rPr>
              <a:t>no </a:t>
            </a:r>
            <a:r>
              <a:rPr lang="es-AR" sz="2200" i="1" dirty="0" smtClean="0">
                <a:latin typeface="Calibri" panose="020F0502020204030204" pitchFamily="34" charset="0"/>
              </a:rPr>
              <a:t>de los </a:t>
            </a:r>
            <a:r>
              <a:rPr lang="es-AR" sz="2200" i="1" dirty="0" smtClean="0">
                <a:latin typeface="Calibri" panose="020F0502020204030204" pitchFamily="34" charset="0"/>
              </a:rPr>
              <a:t>dispositivos más </a:t>
            </a:r>
            <a:r>
              <a:rPr lang="es-AR" sz="2200" i="1" dirty="0" smtClean="0">
                <a:latin typeface="Calibri" panose="020F0502020204030204" pitchFamily="34" charset="0"/>
              </a:rPr>
              <a:t>simples es un termostato. </a:t>
            </a:r>
            <a:endParaRPr lang="es-ES" sz="2200" i="1" dirty="0">
              <a:latin typeface="Calibri" panose="020F0502020204030204" pitchFamily="34" charset="0"/>
            </a:endParaRPr>
          </a:p>
        </p:txBody>
      </p:sp>
    </p:spTree>
    <p:extLst>
      <p:ext uri="{BB962C8B-B14F-4D97-AF65-F5344CB8AC3E}">
        <p14:creationId xmlns:p14="http://schemas.microsoft.com/office/powerpoint/2010/main" val="200744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AMBIENTE DE REFERENCIAMIENTO</a:t>
            </a:r>
            <a:endParaRPr lang="es-AR" dirty="0"/>
          </a:p>
        </p:txBody>
      </p:sp>
      <p:sp>
        <p:nvSpPr>
          <p:cNvPr id="3" name="2 Marcador de contenido"/>
          <p:cNvSpPr>
            <a:spLocks noGrp="1"/>
          </p:cNvSpPr>
          <p:nvPr>
            <p:ph idx="1"/>
          </p:nvPr>
        </p:nvSpPr>
        <p:spPr/>
        <p:txBody>
          <a:bodyPr/>
          <a:lstStyle/>
          <a:p>
            <a:pPr marL="114300" indent="0">
              <a:spcBef>
                <a:spcPts val="1200"/>
              </a:spcBef>
              <a:buNone/>
            </a:pPr>
            <a:r>
              <a:rPr lang="es-AR" dirty="0"/>
              <a:t>El </a:t>
            </a:r>
            <a:r>
              <a:rPr lang="es-AR" b="1" dirty="0"/>
              <a:t>ambiente de </a:t>
            </a:r>
            <a:r>
              <a:rPr lang="es-AR" b="1" dirty="0" err="1"/>
              <a:t>referenciamiento</a:t>
            </a:r>
            <a:r>
              <a:rPr lang="es-AR" b="1" dirty="0"/>
              <a:t> </a:t>
            </a:r>
            <a:r>
              <a:rPr lang="es-AR" dirty="0"/>
              <a:t>de un bloque de código es el conjunto de identificadores que son visibles y pueden ser usados en ese bloque. </a:t>
            </a:r>
          </a:p>
          <a:p>
            <a:pPr marL="114300" indent="0">
              <a:spcBef>
                <a:spcPts val="1200"/>
              </a:spcBef>
              <a:buNone/>
            </a:pPr>
            <a:r>
              <a:rPr lang="es-ES" dirty="0"/>
              <a:t>En Java, los identificadores pueden nombrar a las constantes, las variables, las  clases y los servicios que son visibles en el bloque de código.</a:t>
            </a:r>
          </a:p>
          <a:p>
            <a:pPr marL="114300" indent="0">
              <a:spcBef>
                <a:spcPts val="1200"/>
              </a:spcBef>
              <a:buNone/>
            </a:pPr>
            <a:r>
              <a:rPr lang="es-ES" dirty="0"/>
              <a:t>Las </a:t>
            </a:r>
            <a:r>
              <a:rPr lang="es-ES" b="1" dirty="0"/>
              <a:t>declaraciones</a:t>
            </a:r>
            <a:r>
              <a:rPr lang="es-ES" dirty="0"/>
              <a:t> y los </a:t>
            </a:r>
            <a:r>
              <a:rPr lang="es-ES" b="1" dirty="0"/>
              <a:t>modificadores de acceso </a:t>
            </a:r>
            <a:r>
              <a:rPr lang="es-ES" dirty="0"/>
              <a:t>determinan el ambiente de </a:t>
            </a:r>
            <a:r>
              <a:rPr lang="es-ES" dirty="0" err="1"/>
              <a:t>referenciamiento</a:t>
            </a:r>
            <a:r>
              <a:rPr lang="es-ES" dirty="0"/>
              <a:t>. </a:t>
            </a:r>
          </a:p>
          <a:p>
            <a:pPr marL="114300" indent="0">
              <a:spcBef>
                <a:spcPts val="1200"/>
              </a:spcBef>
              <a:buNone/>
            </a:pPr>
            <a:r>
              <a:rPr lang="es-ES" dirty="0"/>
              <a:t>Un identificador </a:t>
            </a:r>
            <a:r>
              <a:rPr lang="es-ES" b="1" dirty="0"/>
              <a:t>sobrecargado</a:t>
            </a:r>
            <a:r>
              <a:rPr lang="es-ES" dirty="0"/>
              <a:t> está ligado a dos entidades diferentes en un mismo ambiente de </a:t>
            </a:r>
            <a:r>
              <a:rPr lang="es-ES" dirty="0" err="1"/>
              <a:t>referenciamiento</a:t>
            </a:r>
            <a:r>
              <a:rPr lang="es-ES" dirty="0"/>
              <a:t>. </a:t>
            </a: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a:t>
            </a:fld>
            <a:endParaRPr lang="en-US"/>
          </a:p>
        </p:txBody>
      </p:sp>
    </p:spTree>
    <p:extLst>
      <p:ext uri="{BB962C8B-B14F-4D97-AF65-F5344CB8AC3E}">
        <p14:creationId xmlns:p14="http://schemas.microsoft.com/office/powerpoint/2010/main" val="2390769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CASO DE ESTUDIO: TERMOSTATO</a:t>
            </a:r>
            <a:endParaRPr lang="es-AR" dirty="0"/>
          </a:p>
        </p:txBody>
      </p:sp>
      <p:sp>
        <p:nvSpPr>
          <p:cNvPr id="4" name="3 Marcador de pie de página"/>
          <p:cNvSpPr>
            <a:spLocks noGrp="1"/>
          </p:cNvSpPr>
          <p:nvPr>
            <p:ph type="ftr" sz="quarter" idx="11"/>
          </p:nvPr>
        </p:nvSpPr>
        <p:spPr>
          <a:xfrm>
            <a:off x="457200" y="6165850"/>
            <a:ext cx="3962400" cy="365125"/>
          </a:xfrm>
        </p:spPr>
        <p:txBody>
          <a:bodyPr/>
          <a:lstStyle/>
          <a:p>
            <a:r>
              <a:rPr lang="es-AR" dirty="0" smtClean="0"/>
              <a:t>Introducción a la Programación Orientada a Objetos</a:t>
            </a:r>
            <a:endParaRPr lang="en-US" dirty="0"/>
          </a:p>
        </p:txBody>
      </p:sp>
      <p:sp>
        <p:nvSpPr>
          <p:cNvPr id="10" name="9 Rectángulo"/>
          <p:cNvSpPr/>
          <p:nvPr/>
        </p:nvSpPr>
        <p:spPr>
          <a:xfrm>
            <a:off x="609600" y="1371600"/>
            <a:ext cx="3886200" cy="4838700"/>
          </a:xfrm>
          <a:prstGeom prst="rect">
            <a:avLst/>
          </a:prstGeom>
          <a:solidFill>
            <a:schemeClr val="tx2">
              <a:alpha val="3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lang="es-ES" sz="2000" b="1" dirty="0" smtClean="0">
                <a:solidFill>
                  <a:schemeClr val="tx1"/>
                </a:solidFill>
              </a:rPr>
              <a:t>Termostato</a:t>
            </a:r>
            <a:endParaRPr lang="en-US" sz="2000" b="1" dirty="0">
              <a:solidFill>
                <a:schemeClr val="tx1"/>
              </a:solidFill>
            </a:endParaRPr>
          </a:p>
          <a:p>
            <a:pPr fontAlgn="t"/>
            <a:r>
              <a:rPr lang="es-ES" sz="2000" dirty="0" smtClean="0">
                <a:solidFill>
                  <a:schemeClr val="tx1"/>
                </a:solidFill>
              </a:rPr>
              <a:t>&lt;&lt;Atributos </a:t>
            </a:r>
            <a:r>
              <a:rPr lang="es-ES" sz="2000" dirty="0">
                <a:solidFill>
                  <a:schemeClr val="tx1"/>
                </a:solidFill>
              </a:rPr>
              <a:t>de </a:t>
            </a:r>
            <a:r>
              <a:rPr lang="es-ES" sz="2000" dirty="0" smtClean="0">
                <a:solidFill>
                  <a:schemeClr val="tx1"/>
                </a:solidFill>
              </a:rPr>
              <a:t>instancia&gt;&gt;</a:t>
            </a:r>
          </a:p>
          <a:p>
            <a:pPr fontAlgn="t"/>
            <a:r>
              <a:rPr lang="es-ES" sz="2000" dirty="0" err="1">
                <a:solidFill>
                  <a:schemeClr val="tx1"/>
                </a:solidFill>
              </a:rPr>
              <a:t>p</a:t>
            </a:r>
            <a:r>
              <a:rPr lang="es-ES" sz="2000" dirty="0" err="1" smtClean="0">
                <a:solidFill>
                  <a:schemeClr val="tx1"/>
                </a:solidFill>
              </a:rPr>
              <a:t>anel,actual:entero</a:t>
            </a:r>
            <a:endParaRPr lang="es-ES" sz="2000" dirty="0">
              <a:solidFill>
                <a:schemeClr val="tx1"/>
              </a:solidFill>
            </a:endParaRPr>
          </a:p>
          <a:p>
            <a:pPr fontAlgn="t"/>
            <a:r>
              <a:rPr lang="es-ES" sz="2000" dirty="0" smtClean="0">
                <a:solidFill>
                  <a:schemeClr val="tx1"/>
                </a:solidFill>
              </a:rPr>
              <a:t>&lt;&lt;</a:t>
            </a:r>
            <a:r>
              <a:rPr lang="es-ES" sz="2000" dirty="0">
                <a:solidFill>
                  <a:schemeClr val="tx1"/>
                </a:solidFill>
              </a:rPr>
              <a:t>Constructor&gt;&gt;</a:t>
            </a:r>
          </a:p>
          <a:p>
            <a:pPr fontAlgn="t"/>
            <a:r>
              <a:rPr lang="es-ES" sz="2000" dirty="0" smtClean="0">
                <a:solidFill>
                  <a:schemeClr val="tx1"/>
                </a:solidFill>
              </a:rPr>
              <a:t>Termostato(</a:t>
            </a:r>
            <a:r>
              <a:rPr lang="es-ES" sz="2000" dirty="0" err="1" smtClean="0">
                <a:solidFill>
                  <a:schemeClr val="tx1"/>
                </a:solidFill>
              </a:rPr>
              <a:t>p,a:entero</a:t>
            </a:r>
            <a:r>
              <a:rPr lang="es-ES" sz="2000" dirty="0" smtClean="0">
                <a:solidFill>
                  <a:schemeClr val="tx1"/>
                </a:solidFill>
              </a:rPr>
              <a:t>)</a:t>
            </a:r>
            <a:endParaRPr lang="es-ES" sz="2000" dirty="0">
              <a:solidFill>
                <a:schemeClr val="tx1"/>
              </a:solidFill>
            </a:endParaRPr>
          </a:p>
          <a:p>
            <a:pPr fontAlgn="t"/>
            <a:r>
              <a:rPr lang="es-ES" sz="2000" dirty="0">
                <a:solidFill>
                  <a:schemeClr val="tx1"/>
                </a:solidFill>
              </a:rPr>
              <a:t>&lt;&lt;Comandos&gt;&gt;</a:t>
            </a:r>
          </a:p>
          <a:p>
            <a:pPr fontAlgn="t"/>
            <a:r>
              <a:rPr lang="es-ES" sz="2000" dirty="0" err="1" smtClean="0">
                <a:solidFill>
                  <a:schemeClr val="tx1"/>
                </a:solidFill>
              </a:rPr>
              <a:t>establecerPanel</a:t>
            </a:r>
            <a:r>
              <a:rPr lang="es-ES" sz="2000" dirty="0" smtClean="0">
                <a:solidFill>
                  <a:schemeClr val="tx1"/>
                </a:solidFill>
              </a:rPr>
              <a:t>(</a:t>
            </a:r>
            <a:r>
              <a:rPr lang="es-ES" sz="2000" dirty="0" err="1" smtClean="0">
                <a:solidFill>
                  <a:schemeClr val="tx1"/>
                </a:solidFill>
              </a:rPr>
              <a:t>p:entero</a:t>
            </a:r>
            <a:r>
              <a:rPr lang="es-ES" sz="2000" dirty="0" smtClean="0">
                <a:solidFill>
                  <a:schemeClr val="tx1"/>
                </a:solidFill>
              </a:rPr>
              <a:t>)</a:t>
            </a:r>
          </a:p>
          <a:p>
            <a:pPr fontAlgn="t"/>
            <a:r>
              <a:rPr lang="es-ES" sz="2000" dirty="0" err="1" smtClean="0">
                <a:solidFill>
                  <a:schemeClr val="tx1"/>
                </a:solidFill>
              </a:rPr>
              <a:t>establecerActual</a:t>
            </a:r>
            <a:r>
              <a:rPr lang="es-ES" sz="2000" dirty="0" smtClean="0">
                <a:solidFill>
                  <a:schemeClr val="tx1"/>
                </a:solidFill>
              </a:rPr>
              <a:t>(</a:t>
            </a:r>
            <a:r>
              <a:rPr lang="es-ES" sz="2000" dirty="0" err="1">
                <a:solidFill>
                  <a:schemeClr val="tx1"/>
                </a:solidFill>
              </a:rPr>
              <a:t>a</a:t>
            </a:r>
            <a:r>
              <a:rPr lang="es-ES" sz="2000" dirty="0" err="1" smtClean="0">
                <a:solidFill>
                  <a:schemeClr val="tx1"/>
                </a:solidFill>
              </a:rPr>
              <a:t>:entero</a:t>
            </a:r>
            <a:r>
              <a:rPr lang="es-ES" sz="2000" dirty="0">
                <a:solidFill>
                  <a:schemeClr val="tx1"/>
                </a:solidFill>
              </a:rPr>
              <a:t>)</a:t>
            </a:r>
          </a:p>
          <a:p>
            <a:pPr fontAlgn="t"/>
            <a:r>
              <a:rPr lang="es-ES" sz="2000" dirty="0" err="1" smtClean="0">
                <a:solidFill>
                  <a:schemeClr val="tx1"/>
                </a:solidFill>
              </a:rPr>
              <a:t>copy</a:t>
            </a:r>
            <a:r>
              <a:rPr lang="es-ES" sz="2000" dirty="0" smtClean="0">
                <a:solidFill>
                  <a:schemeClr val="tx1"/>
                </a:solidFill>
              </a:rPr>
              <a:t> (</a:t>
            </a:r>
            <a:r>
              <a:rPr lang="es-ES" sz="2000" dirty="0" err="1">
                <a:solidFill>
                  <a:schemeClr val="tx1"/>
                </a:solidFill>
              </a:rPr>
              <a:t>t</a:t>
            </a:r>
            <a:r>
              <a:rPr lang="es-ES" sz="2000" dirty="0" err="1" smtClean="0">
                <a:solidFill>
                  <a:schemeClr val="tx1"/>
                </a:solidFill>
              </a:rPr>
              <a:t>:Termostato</a:t>
            </a:r>
            <a:r>
              <a:rPr lang="es-ES" sz="2000" dirty="0" smtClean="0">
                <a:solidFill>
                  <a:schemeClr val="tx1"/>
                </a:solidFill>
              </a:rPr>
              <a:t>)</a:t>
            </a:r>
            <a:endParaRPr lang="es-ES" sz="2000" dirty="0">
              <a:solidFill>
                <a:schemeClr val="tx1"/>
              </a:solidFill>
            </a:endParaRPr>
          </a:p>
          <a:p>
            <a:pPr fontAlgn="t"/>
            <a:r>
              <a:rPr lang="es-ES" sz="2000" dirty="0">
                <a:solidFill>
                  <a:schemeClr val="tx1"/>
                </a:solidFill>
              </a:rPr>
              <a:t>&lt;&lt;Consultas&gt;&gt;</a:t>
            </a:r>
          </a:p>
          <a:p>
            <a:pPr fontAlgn="t"/>
            <a:r>
              <a:rPr lang="es-ES" sz="2000" dirty="0" err="1" smtClean="0">
                <a:solidFill>
                  <a:schemeClr val="tx1"/>
                </a:solidFill>
              </a:rPr>
              <a:t>obtenerPanel</a:t>
            </a:r>
            <a:r>
              <a:rPr lang="es-ES" sz="2000" dirty="0" smtClean="0">
                <a:solidFill>
                  <a:schemeClr val="tx1"/>
                </a:solidFill>
              </a:rPr>
              <a:t>():</a:t>
            </a:r>
            <a:r>
              <a:rPr lang="es-ES" sz="2000" dirty="0">
                <a:solidFill>
                  <a:schemeClr val="tx1"/>
                </a:solidFill>
              </a:rPr>
              <a:t>entero</a:t>
            </a:r>
          </a:p>
          <a:p>
            <a:pPr fontAlgn="t"/>
            <a:r>
              <a:rPr lang="es-ES" sz="2000" dirty="0" err="1" smtClean="0">
                <a:solidFill>
                  <a:schemeClr val="tx1"/>
                </a:solidFill>
              </a:rPr>
              <a:t>obtenerActual</a:t>
            </a:r>
            <a:r>
              <a:rPr lang="es-ES" sz="2000" dirty="0" smtClean="0">
                <a:solidFill>
                  <a:schemeClr val="tx1"/>
                </a:solidFill>
              </a:rPr>
              <a:t> ():</a:t>
            </a:r>
            <a:r>
              <a:rPr lang="es-ES" sz="2000" dirty="0">
                <a:solidFill>
                  <a:schemeClr val="tx1"/>
                </a:solidFill>
              </a:rPr>
              <a:t>entero</a:t>
            </a:r>
          </a:p>
          <a:p>
            <a:pPr fontAlgn="t"/>
            <a:r>
              <a:rPr lang="es-ES" sz="2000" dirty="0" smtClean="0">
                <a:solidFill>
                  <a:schemeClr val="tx1"/>
                </a:solidFill>
              </a:rPr>
              <a:t>regulado():</a:t>
            </a:r>
            <a:r>
              <a:rPr lang="es-ES" sz="2000" dirty="0" err="1" smtClean="0">
                <a:solidFill>
                  <a:schemeClr val="tx1"/>
                </a:solidFill>
              </a:rPr>
              <a:t>boolean</a:t>
            </a:r>
            <a:endParaRPr lang="es-ES" sz="2000" dirty="0">
              <a:solidFill>
                <a:schemeClr val="tx1"/>
              </a:solidFill>
            </a:endParaRPr>
          </a:p>
          <a:p>
            <a:pPr fontAlgn="t"/>
            <a:r>
              <a:rPr lang="es-ES" sz="2000" dirty="0" err="1" smtClean="0">
                <a:solidFill>
                  <a:schemeClr val="tx1"/>
                </a:solidFill>
              </a:rPr>
              <a:t>equals</a:t>
            </a:r>
            <a:r>
              <a:rPr lang="es-ES" sz="2000" dirty="0" smtClean="0">
                <a:solidFill>
                  <a:schemeClr val="tx1"/>
                </a:solidFill>
              </a:rPr>
              <a:t>(</a:t>
            </a:r>
            <a:r>
              <a:rPr lang="es-ES" sz="2000" dirty="0" err="1" smtClean="0">
                <a:solidFill>
                  <a:schemeClr val="tx1"/>
                </a:solidFill>
              </a:rPr>
              <a:t>t:Termostato</a:t>
            </a:r>
            <a:r>
              <a:rPr lang="es-ES" sz="2000" dirty="0" smtClean="0">
                <a:solidFill>
                  <a:schemeClr val="tx1"/>
                </a:solidFill>
              </a:rPr>
              <a:t>):</a:t>
            </a:r>
            <a:r>
              <a:rPr lang="es-ES" sz="2000" dirty="0" err="1" smtClean="0">
                <a:solidFill>
                  <a:schemeClr val="tx1"/>
                </a:solidFill>
              </a:rPr>
              <a:t>boolean</a:t>
            </a:r>
            <a:endParaRPr lang="es-ES" sz="2000" dirty="0" smtClean="0">
              <a:solidFill>
                <a:schemeClr val="tx1"/>
              </a:solidFill>
            </a:endParaRPr>
          </a:p>
          <a:p>
            <a:pPr fontAlgn="t"/>
            <a:r>
              <a:rPr lang="es-ES" sz="2000" dirty="0">
                <a:solidFill>
                  <a:schemeClr val="tx1"/>
                </a:solidFill>
              </a:rPr>
              <a:t>c</a:t>
            </a:r>
            <a:r>
              <a:rPr lang="es-ES" sz="2000" dirty="0" smtClean="0">
                <a:solidFill>
                  <a:schemeClr val="tx1"/>
                </a:solidFill>
              </a:rPr>
              <a:t>lone():Termostato</a:t>
            </a:r>
          </a:p>
          <a:p>
            <a:pPr fontAlgn="t"/>
            <a:r>
              <a:rPr lang="es-ES" sz="2000" dirty="0" err="1" smtClean="0">
                <a:solidFill>
                  <a:schemeClr val="tx1"/>
                </a:solidFill>
              </a:rPr>
              <a:t>toString</a:t>
            </a:r>
            <a:r>
              <a:rPr lang="es-ES" sz="2000" dirty="0" smtClean="0">
                <a:solidFill>
                  <a:schemeClr val="tx1"/>
                </a:solidFill>
              </a:rPr>
              <a:t>():</a:t>
            </a:r>
            <a:r>
              <a:rPr lang="es-ES" sz="2000" dirty="0" err="1" smtClean="0">
                <a:solidFill>
                  <a:schemeClr val="tx1"/>
                </a:solidFill>
              </a:rPr>
              <a:t>String</a:t>
            </a:r>
            <a:endParaRPr lang="es-ES" sz="2000" dirty="0" smtClean="0">
              <a:solidFill>
                <a:schemeClr val="tx1"/>
              </a:solidFill>
            </a:endParaRPr>
          </a:p>
        </p:txBody>
      </p:sp>
      <p:sp>
        <p:nvSpPr>
          <p:cNvPr id="16" name="15 Rectángulo"/>
          <p:cNvSpPr/>
          <p:nvPr/>
        </p:nvSpPr>
        <p:spPr>
          <a:xfrm>
            <a:off x="4718304" y="3055894"/>
            <a:ext cx="4197096" cy="723275"/>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fontAlgn="t"/>
            <a:r>
              <a:rPr lang="es-ES" b="1" dirty="0" err="1" smtClean="0">
                <a:solidFill>
                  <a:schemeClr val="tx1"/>
                </a:solidFill>
              </a:rPr>
              <a:t>establecerPanel</a:t>
            </a:r>
            <a:r>
              <a:rPr lang="es-ES" b="1" dirty="0" smtClean="0">
                <a:solidFill>
                  <a:schemeClr val="tx1"/>
                </a:solidFill>
              </a:rPr>
              <a:t>(p:entero)</a:t>
            </a:r>
          </a:p>
          <a:p>
            <a:pPr marL="114300" indent="0">
              <a:spcBef>
                <a:spcPts val="600"/>
              </a:spcBef>
              <a:buNone/>
            </a:pPr>
            <a:r>
              <a:rPr lang="es-AR" dirty="0"/>
              <a:t>El </a:t>
            </a:r>
            <a:r>
              <a:rPr lang="es-AR" dirty="0" smtClean="0"/>
              <a:t>parámetro lo ingresó el usuario</a:t>
            </a:r>
            <a:endParaRPr lang="es-ES" dirty="0"/>
          </a:p>
        </p:txBody>
      </p:sp>
      <p:sp>
        <p:nvSpPr>
          <p:cNvPr id="17" name="16 Rectángulo"/>
          <p:cNvSpPr/>
          <p:nvPr/>
        </p:nvSpPr>
        <p:spPr>
          <a:xfrm>
            <a:off x="4721352" y="3905250"/>
            <a:ext cx="4197096" cy="723275"/>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fontAlgn="t"/>
            <a:r>
              <a:rPr lang="es-ES" b="1" dirty="0" err="1" smtClean="0">
                <a:solidFill>
                  <a:schemeClr val="tx1"/>
                </a:solidFill>
              </a:rPr>
              <a:t>establecerActual</a:t>
            </a:r>
            <a:r>
              <a:rPr lang="es-ES" b="1" dirty="0" smtClean="0">
                <a:solidFill>
                  <a:schemeClr val="tx1"/>
                </a:solidFill>
              </a:rPr>
              <a:t>(a:entero)</a:t>
            </a:r>
          </a:p>
          <a:p>
            <a:pPr marL="114300" indent="0">
              <a:spcBef>
                <a:spcPts val="600"/>
              </a:spcBef>
              <a:buNone/>
            </a:pPr>
            <a:r>
              <a:rPr lang="es-AR" dirty="0" smtClean="0">
                <a:latin typeface="+mj-lt"/>
              </a:rPr>
              <a:t>El parámetro fue </a:t>
            </a:r>
            <a:r>
              <a:rPr lang="es-AR" dirty="0" err="1" smtClean="0">
                <a:latin typeface="+mj-lt"/>
              </a:rPr>
              <a:t>leido</a:t>
            </a:r>
            <a:r>
              <a:rPr lang="es-AR" dirty="0" smtClean="0">
                <a:latin typeface="+mj-lt"/>
              </a:rPr>
              <a:t> de un sensor</a:t>
            </a:r>
            <a:endParaRPr lang="es-ES" dirty="0">
              <a:latin typeface="+mj-lt"/>
            </a:endParaRPr>
          </a:p>
        </p:txBody>
      </p:sp>
      <p:sp>
        <p:nvSpPr>
          <p:cNvPr id="9" name="8 Rectángulo"/>
          <p:cNvSpPr/>
          <p:nvPr/>
        </p:nvSpPr>
        <p:spPr>
          <a:xfrm>
            <a:off x="4724399" y="4800600"/>
            <a:ext cx="4190392"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s-ES" b="1" dirty="0" smtClean="0">
                <a:solidFill>
                  <a:schemeClr val="tx1"/>
                </a:solidFill>
              </a:rPr>
              <a:t>regulado():</a:t>
            </a:r>
            <a:r>
              <a:rPr lang="es-ES" b="1" dirty="0" err="1" smtClean="0">
                <a:solidFill>
                  <a:schemeClr val="tx1"/>
                </a:solidFill>
              </a:rPr>
              <a:t>boolean</a:t>
            </a:r>
            <a:endParaRPr lang="es-ES" b="1" dirty="0" smtClean="0">
              <a:solidFill>
                <a:schemeClr val="tx1"/>
              </a:solidFill>
            </a:endParaRPr>
          </a:p>
          <a:p>
            <a:r>
              <a:rPr lang="es-AR" dirty="0" smtClean="0">
                <a:latin typeface="+mj-lt"/>
              </a:rPr>
              <a:t>El termostato está regulado si la última temperatura </a:t>
            </a:r>
            <a:r>
              <a:rPr lang="es-AR" dirty="0" err="1" smtClean="0">
                <a:latin typeface="+mj-lt"/>
              </a:rPr>
              <a:t>sensada</a:t>
            </a:r>
            <a:r>
              <a:rPr lang="es-AR" dirty="0" smtClean="0">
                <a:latin typeface="+mj-lt"/>
              </a:rPr>
              <a:t> es la que estableció el usuario en el panel</a:t>
            </a:r>
          </a:p>
        </p:txBody>
      </p:sp>
    </p:spTree>
    <p:extLst>
      <p:ext uri="{BB962C8B-B14F-4D97-AF65-F5344CB8AC3E}">
        <p14:creationId xmlns:p14="http://schemas.microsoft.com/office/powerpoint/2010/main" val="365897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4" end="4"/>
                                            </p:txEl>
                                          </p:spTgt>
                                        </p:tgtEl>
                                        <p:attrNameLst>
                                          <p:attrName>style.visibility</p:attrName>
                                        </p:attrNameLst>
                                      </p:cBhvr>
                                      <p:to>
                                        <p:strVal val="visible"/>
                                      </p:to>
                                    </p:set>
                                    <p:animEffect transition="in" filter="fade">
                                      <p:cBhvr>
                                        <p:cTn id="12" dur="500"/>
                                        <p:tgtEl>
                                          <p:spTgt spid="10">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6" end="6"/>
                                            </p:txEl>
                                          </p:spTgt>
                                        </p:tgtEl>
                                        <p:attrNameLst>
                                          <p:attrName>style.visibility</p:attrName>
                                        </p:attrNameLst>
                                      </p:cBhvr>
                                      <p:to>
                                        <p:strVal val="visible"/>
                                      </p:to>
                                    </p:set>
                                    <p:animEffect transition="in" filter="fade">
                                      <p:cBhvr>
                                        <p:cTn id="17" dur="500"/>
                                        <p:tgtEl>
                                          <p:spTgt spid="10">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7" end="7"/>
                                            </p:txEl>
                                          </p:spTgt>
                                        </p:tgtEl>
                                        <p:attrNameLst>
                                          <p:attrName>style.visibility</p:attrName>
                                        </p:attrNameLst>
                                      </p:cBhvr>
                                      <p:to>
                                        <p:strVal val="visible"/>
                                      </p:to>
                                    </p:set>
                                    <p:animEffect transition="in" filter="fade">
                                      <p:cBhvr>
                                        <p:cTn id="22" dur="500"/>
                                        <p:tgtEl>
                                          <p:spTgt spid="10">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animEffect transition="in" filter="fade">
                                      <p:cBhvr>
                                        <p:cTn id="27" dur="500"/>
                                        <p:tgtEl>
                                          <p:spTgt spid="10">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xEl>
                                              <p:pRg st="10" end="10"/>
                                            </p:txEl>
                                          </p:spTgt>
                                        </p:tgtEl>
                                        <p:attrNameLst>
                                          <p:attrName>style.visibility</p:attrName>
                                        </p:attrNameLst>
                                      </p:cBhvr>
                                      <p:to>
                                        <p:strVal val="visible"/>
                                      </p:to>
                                    </p:set>
                                    <p:animEffect transition="in" filter="fade">
                                      <p:cBhvr>
                                        <p:cTn id="32" dur="500"/>
                                        <p:tgtEl>
                                          <p:spTgt spid="10">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
                                            <p:txEl>
                                              <p:pRg st="11" end="11"/>
                                            </p:txEl>
                                          </p:spTgt>
                                        </p:tgtEl>
                                        <p:attrNameLst>
                                          <p:attrName>style.visibility</p:attrName>
                                        </p:attrNameLst>
                                      </p:cBhvr>
                                      <p:to>
                                        <p:strVal val="visible"/>
                                      </p:to>
                                    </p:set>
                                    <p:animEffect transition="in" filter="fade">
                                      <p:cBhvr>
                                        <p:cTn id="37" dur="500"/>
                                        <p:tgtEl>
                                          <p:spTgt spid="10">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
                                            <p:txEl>
                                              <p:pRg st="12" end="12"/>
                                            </p:txEl>
                                          </p:spTgt>
                                        </p:tgtEl>
                                        <p:attrNameLst>
                                          <p:attrName>style.visibility</p:attrName>
                                        </p:attrNameLst>
                                      </p:cBhvr>
                                      <p:to>
                                        <p:strVal val="visible"/>
                                      </p:to>
                                    </p:set>
                                    <p:animEffect transition="in" filter="fade">
                                      <p:cBhvr>
                                        <p:cTn id="42" dur="500"/>
                                        <p:tgtEl>
                                          <p:spTgt spid="10">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xEl>
                                              <p:pRg st="13" end="13"/>
                                            </p:txEl>
                                          </p:spTgt>
                                        </p:tgtEl>
                                        <p:attrNameLst>
                                          <p:attrName>style.visibility</p:attrName>
                                        </p:attrNameLst>
                                      </p:cBhvr>
                                      <p:to>
                                        <p:strVal val="visible"/>
                                      </p:to>
                                    </p:set>
                                    <p:animEffect transition="in" filter="fade">
                                      <p:cBhvr>
                                        <p:cTn id="47" dur="500"/>
                                        <p:tgtEl>
                                          <p:spTgt spid="10">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
                                            <p:txEl>
                                              <p:pRg st="14" end="14"/>
                                            </p:txEl>
                                          </p:spTgt>
                                        </p:tgtEl>
                                        <p:attrNameLst>
                                          <p:attrName>style.visibility</p:attrName>
                                        </p:attrNameLst>
                                      </p:cBhvr>
                                      <p:to>
                                        <p:strVal val="visible"/>
                                      </p:to>
                                    </p:set>
                                    <p:animEffect transition="in" filter="fade">
                                      <p:cBhvr>
                                        <p:cTn id="52" dur="500"/>
                                        <p:tgtEl>
                                          <p:spTgt spid="10">
                                            <p:txEl>
                                              <p:pRg st="14" end="1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0">
                                            <p:txEl>
                                              <p:pRg st="15" end="15"/>
                                            </p:txEl>
                                          </p:spTgt>
                                        </p:tgtEl>
                                        <p:attrNameLst>
                                          <p:attrName>style.visibility</p:attrName>
                                        </p:attrNameLst>
                                      </p:cBhvr>
                                      <p:to>
                                        <p:strVal val="visible"/>
                                      </p:to>
                                    </p:set>
                                    <p:animEffect transition="in" filter="fade">
                                      <p:cBhvr>
                                        <p:cTn id="57" dur="500"/>
                                        <p:tgtEl>
                                          <p:spTgt spid="10">
                                            <p:txEl>
                                              <p:pRg st="15" end="1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7"/>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CASO DE ESTUDIO: TERMOSTATO</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VARIABLE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21</a:t>
            </a:fld>
            <a:endParaRPr lang="en-US"/>
          </a:p>
        </p:txBody>
      </p:sp>
      <p:sp>
        <p:nvSpPr>
          <p:cNvPr id="6" name="4 Marcador de contenido"/>
          <p:cNvSpPr txBox="1">
            <a:spLocks/>
          </p:cNvSpPr>
          <p:nvPr/>
        </p:nvSpPr>
        <p:spPr>
          <a:xfrm>
            <a:off x="395536" y="1390650"/>
            <a:ext cx="8367464" cy="2246769"/>
          </a:xfrm>
          <a:prstGeom prst="rect">
            <a:avLst/>
          </a:prstGeom>
          <a:solidFill>
            <a:srgbClr val="FFFF99">
              <a:alpha val="95000"/>
            </a:srgbClr>
          </a:solid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0">
              <a:spcBef>
                <a:spcPts val="0"/>
              </a:spcBef>
              <a:buFont typeface="Arial" pitchFamily="34" charset="0"/>
              <a:buNone/>
            </a:pPr>
            <a:r>
              <a:rPr lang="es-ES" sz="2000" b="1" dirty="0" err="1" smtClean="0">
                <a:solidFill>
                  <a:sysClr val="windowText" lastClr="000000"/>
                </a:solidFill>
                <a:latin typeface="Courier New" panose="02070309020205020404" pitchFamily="49" charset="0"/>
                <a:cs typeface="Courier New" panose="02070309020205020404" pitchFamily="49" charset="0"/>
              </a:rPr>
              <a:t>class</a:t>
            </a:r>
            <a:r>
              <a:rPr lang="es-ES" sz="2000" b="1" dirty="0" smtClean="0">
                <a:solidFill>
                  <a:sysClr val="windowText" lastClr="000000"/>
                </a:solidFill>
                <a:latin typeface="Courier New" panose="02070309020205020404" pitchFamily="49" charset="0"/>
                <a:cs typeface="Courier New" panose="02070309020205020404" pitchFamily="49" charset="0"/>
              </a:rPr>
              <a:t> </a:t>
            </a:r>
            <a:r>
              <a:rPr lang="es-ES_tradnl" sz="2000" b="1" dirty="0" smtClean="0">
                <a:solidFill>
                  <a:sysClr val="windowText" lastClr="000000"/>
                </a:solidFill>
                <a:latin typeface="Courier New" panose="02070309020205020404" pitchFamily="49" charset="0"/>
                <a:cs typeface="Courier New" panose="02070309020205020404" pitchFamily="49" charset="0"/>
              </a:rPr>
              <a:t>Termostato{</a:t>
            </a:r>
          </a:p>
          <a:p>
            <a:pPr marL="114300" indent="0">
              <a:spcBef>
                <a:spcPts val="0"/>
              </a:spcBef>
              <a:buFont typeface="Arial" pitchFamily="34" charset="0"/>
              <a:buNone/>
            </a:pPr>
            <a:r>
              <a:rPr lang="es-ES_tradnl" sz="2000" b="1" dirty="0" smtClean="0">
                <a:solidFill>
                  <a:sysClr val="windowText" lastClr="000000"/>
                </a:solidFill>
                <a:latin typeface="Courier New" panose="02070309020205020404" pitchFamily="49" charset="0"/>
                <a:cs typeface="Courier New" panose="02070309020205020404" pitchFamily="49" charset="0"/>
              </a:rPr>
              <a:t>//Atributos de instancia</a:t>
            </a:r>
          </a:p>
          <a:p>
            <a:pPr marL="114300" indent="0">
              <a:spcBef>
                <a:spcPts val="0"/>
              </a:spcBef>
              <a:buFont typeface="Arial" pitchFamily="34" charset="0"/>
              <a:buNone/>
            </a:pPr>
            <a:r>
              <a:rPr lang="es-ES_tradnl" sz="2000" b="1" dirty="0" err="1" smtClean="0">
                <a:solidFill>
                  <a:sysClr val="windowText" lastClr="000000"/>
                </a:solidFill>
                <a:latin typeface="Courier New" panose="02070309020205020404" pitchFamily="49" charset="0"/>
                <a:cs typeface="Courier New" panose="02070309020205020404" pitchFamily="49" charset="0"/>
              </a:rPr>
              <a:t>private</a:t>
            </a:r>
            <a:r>
              <a:rPr lang="es-ES_tradnl" sz="2000" b="1" dirty="0" smtClean="0">
                <a:solidFill>
                  <a:sysClr val="windowText" lastClr="000000"/>
                </a:solidFill>
                <a:latin typeface="Courier New" panose="02070309020205020404" pitchFamily="49" charset="0"/>
                <a:cs typeface="Courier New" panose="02070309020205020404" pitchFamily="49" charset="0"/>
              </a:rPr>
              <a:t> </a:t>
            </a:r>
            <a:r>
              <a:rPr lang="es-ES_tradnl" sz="2000" b="1" dirty="0" err="1" smtClean="0">
                <a:solidFill>
                  <a:sysClr val="windowText" lastClr="000000"/>
                </a:solidFill>
                <a:latin typeface="Courier New" panose="02070309020205020404" pitchFamily="49" charset="0"/>
                <a:cs typeface="Courier New" panose="02070309020205020404" pitchFamily="49" charset="0"/>
              </a:rPr>
              <a:t>int</a:t>
            </a:r>
            <a:r>
              <a:rPr lang="es-ES_tradnl" sz="2000" b="1" dirty="0" smtClean="0">
                <a:solidFill>
                  <a:sysClr val="windowText" lastClr="000000"/>
                </a:solidFill>
                <a:latin typeface="Courier New" panose="02070309020205020404" pitchFamily="49" charset="0"/>
                <a:cs typeface="Courier New" panose="02070309020205020404" pitchFamily="49" charset="0"/>
              </a:rPr>
              <a:t> panel;</a:t>
            </a:r>
          </a:p>
          <a:p>
            <a:pPr marL="114300" indent="0">
              <a:spcBef>
                <a:spcPts val="0"/>
              </a:spcBef>
              <a:buFont typeface="Arial" pitchFamily="34" charset="0"/>
              <a:buNone/>
            </a:pPr>
            <a:r>
              <a:rPr lang="es-ES_tradnl" sz="2000" b="1" dirty="0" err="1" smtClean="0">
                <a:solidFill>
                  <a:sysClr val="windowText" lastClr="000000"/>
                </a:solidFill>
                <a:latin typeface="Courier New" panose="02070309020205020404" pitchFamily="49" charset="0"/>
                <a:cs typeface="Courier New" panose="02070309020205020404" pitchFamily="49" charset="0"/>
              </a:rPr>
              <a:t>private</a:t>
            </a:r>
            <a:r>
              <a:rPr lang="es-ES_tradnl" sz="2000" b="1" dirty="0" smtClean="0">
                <a:solidFill>
                  <a:sysClr val="windowText" lastClr="000000"/>
                </a:solidFill>
                <a:latin typeface="Courier New" panose="02070309020205020404" pitchFamily="49" charset="0"/>
                <a:cs typeface="Courier New" panose="02070309020205020404" pitchFamily="49" charset="0"/>
              </a:rPr>
              <a:t> </a:t>
            </a:r>
            <a:r>
              <a:rPr lang="es-ES_tradnl" sz="2000" b="1" dirty="0" err="1" smtClean="0">
                <a:solidFill>
                  <a:sysClr val="windowText" lastClr="000000"/>
                </a:solidFill>
                <a:latin typeface="Courier New" panose="02070309020205020404" pitchFamily="49" charset="0"/>
                <a:cs typeface="Courier New" panose="02070309020205020404" pitchFamily="49" charset="0"/>
              </a:rPr>
              <a:t>int</a:t>
            </a:r>
            <a:r>
              <a:rPr lang="es-ES_tradnl" sz="2000" b="1" dirty="0" smtClean="0">
                <a:solidFill>
                  <a:sysClr val="windowText" lastClr="000000"/>
                </a:solidFill>
                <a:latin typeface="Courier New" panose="02070309020205020404" pitchFamily="49" charset="0"/>
                <a:cs typeface="Courier New" panose="02070309020205020404" pitchFamily="49" charset="0"/>
              </a:rPr>
              <a:t> actual;</a:t>
            </a:r>
          </a:p>
          <a:p>
            <a:pPr marL="114300" indent="0">
              <a:spcBef>
                <a:spcPts val="0"/>
              </a:spcBef>
              <a:buFont typeface="Arial" pitchFamily="34" charset="0"/>
              <a:buNone/>
            </a:pPr>
            <a:r>
              <a:rPr lang="es-ES_tradnl" sz="2000" b="1" dirty="0" smtClean="0">
                <a:solidFill>
                  <a:sysClr val="windowText" lastClr="000000"/>
                </a:solidFill>
                <a:latin typeface="Courier New" panose="02070309020205020404" pitchFamily="49" charset="0"/>
                <a:cs typeface="Courier New" panose="02070309020205020404" pitchFamily="49" charset="0"/>
              </a:rPr>
              <a:t>//Constructor</a:t>
            </a:r>
          </a:p>
          <a:p>
            <a:pPr marL="114300" indent="0">
              <a:spcBef>
                <a:spcPts val="0"/>
              </a:spcBef>
              <a:buFont typeface="Arial" pitchFamily="34" charset="0"/>
              <a:buNone/>
            </a:pPr>
            <a:r>
              <a:rPr lang="es-ES_tradnl" sz="2000" b="1" dirty="0" err="1" smtClean="0">
                <a:solidFill>
                  <a:sysClr val="windowText" lastClr="000000"/>
                </a:solidFill>
                <a:latin typeface="Courier New" panose="02070309020205020404" pitchFamily="49" charset="0"/>
                <a:cs typeface="Courier New" panose="02070309020205020404" pitchFamily="49" charset="0"/>
              </a:rPr>
              <a:t>public</a:t>
            </a:r>
            <a:r>
              <a:rPr lang="es-ES_tradnl" sz="2000" b="1" dirty="0" smtClean="0">
                <a:solidFill>
                  <a:sysClr val="windowText" lastClr="000000"/>
                </a:solidFill>
                <a:latin typeface="Courier New" panose="02070309020205020404" pitchFamily="49" charset="0"/>
                <a:cs typeface="Courier New" panose="02070309020205020404" pitchFamily="49" charset="0"/>
              </a:rPr>
              <a:t> Termostato(</a:t>
            </a:r>
            <a:r>
              <a:rPr lang="es-ES_tradnl" sz="2000" b="1" dirty="0" err="1" smtClean="0">
                <a:solidFill>
                  <a:sysClr val="windowText" lastClr="000000"/>
                </a:solidFill>
                <a:latin typeface="Courier New" panose="02070309020205020404" pitchFamily="49" charset="0"/>
                <a:cs typeface="Courier New" panose="02070309020205020404" pitchFamily="49" charset="0"/>
              </a:rPr>
              <a:t>int</a:t>
            </a:r>
            <a:r>
              <a:rPr lang="es-ES_tradnl" sz="2000" b="1" dirty="0" smtClean="0">
                <a:solidFill>
                  <a:sysClr val="windowText" lastClr="000000"/>
                </a:solidFill>
                <a:latin typeface="Courier New" panose="02070309020205020404" pitchFamily="49" charset="0"/>
                <a:cs typeface="Courier New" panose="02070309020205020404" pitchFamily="49" charset="0"/>
              </a:rPr>
              <a:t> </a:t>
            </a:r>
            <a:r>
              <a:rPr lang="es-ES_tradnl" sz="2000" b="1" dirty="0" err="1" smtClean="0">
                <a:solidFill>
                  <a:sysClr val="windowText" lastClr="000000"/>
                </a:solidFill>
                <a:latin typeface="Courier New" panose="02070309020205020404" pitchFamily="49" charset="0"/>
                <a:cs typeface="Courier New" panose="02070309020205020404" pitchFamily="49" charset="0"/>
              </a:rPr>
              <a:t>p,int</a:t>
            </a:r>
            <a:r>
              <a:rPr lang="es-ES_tradnl" sz="2000" b="1" dirty="0" smtClean="0">
                <a:solidFill>
                  <a:sysClr val="windowText" lastClr="000000"/>
                </a:solidFill>
                <a:latin typeface="Courier New" panose="02070309020205020404" pitchFamily="49" charset="0"/>
                <a:cs typeface="Courier New" panose="02070309020205020404" pitchFamily="49" charset="0"/>
              </a:rPr>
              <a:t> a)</a:t>
            </a:r>
          </a:p>
          <a:p>
            <a:pPr marL="114300" indent="0">
              <a:spcBef>
                <a:spcPts val="0"/>
              </a:spcBef>
              <a:buFont typeface="Arial" pitchFamily="34" charset="0"/>
              <a:buNone/>
            </a:pPr>
            <a:r>
              <a:rPr lang="es-ES_tradnl" sz="2000" b="1" dirty="0" smtClean="0">
                <a:solidFill>
                  <a:sysClr val="windowText" lastClr="000000"/>
                </a:solidFill>
                <a:latin typeface="Courier New" panose="02070309020205020404" pitchFamily="49" charset="0"/>
                <a:cs typeface="Courier New" panose="02070309020205020404" pitchFamily="49" charset="0"/>
              </a:rPr>
              <a:t>{  panel = p; actual = a;}</a:t>
            </a:r>
            <a:endParaRPr lang="es-ES_tradnl" sz="2000" b="1" dirty="0">
              <a:solidFill>
                <a:sysClr val="windowText" lastClr="000000"/>
              </a:solidFill>
              <a:latin typeface="Courier New" panose="02070309020205020404" pitchFamily="49" charset="0"/>
              <a:cs typeface="Courier New" panose="02070309020205020404" pitchFamily="49" charset="0"/>
            </a:endParaRPr>
          </a:p>
        </p:txBody>
      </p:sp>
      <p:sp>
        <p:nvSpPr>
          <p:cNvPr id="8" name="7 Rectángulo"/>
          <p:cNvSpPr/>
          <p:nvPr/>
        </p:nvSpPr>
        <p:spPr>
          <a:xfrm>
            <a:off x="304800" y="3581400"/>
            <a:ext cx="8367464" cy="2831544"/>
          </a:xfrm>
          <a:prstGeom prst="rect">
            <a:avLst/>
          </a:prstGeom>
        </p:spPr>
        <p:txBody>
          <a:bodyPr wrap="square">
            <a:spAutoFit/>
          </a:bodyPr>
          <a:lstStyle/>
          <a:p>
            <a:pPr marL="114300" indent="0">
              <a:spcBef>
                <a:spcPts val="600"/>
              </a:spcBef>
              <a:buNone/>
            </a:pPr>
            <a:r>
              <a:rPr lang="es-ES" sz="2400" dirty="0"/>
              <a:t>La ejecución del constructor provoca que se reserve memoria para los atributos de instancia y los parámetros reales. </a:t>
            </a:r>
          </a:p>
          <a:p>
            <a:pPr marL="114300" indent="0">
              <a:spcBef>
                <a:spcPts val="600"/>
              </a:spcBef>
              <a:buNone/>
            </a:pPr>
            <a:r>
              <a:rPr lang="es-ES" sz="2400" dirty="0"/>
              <a:t>La memoria ocupada por los parámetros se libera cuando termina de ejecutarse el constructor.</a:t>
            </a:r>
          </a:p>
          <a:p>
            <a:pPr marL="114300" indent="0">
              <a:spcBef>
                <a:spcPts val="600"/>
              </a:spcBef>
              <a:buNone/>
            </a:pPr>
            <a:r>
              <a:rPr lang="es-ES" sz="2400" dirty="0"/>
              <a:t>La memoria ocupada por los atributos persiste y mantienen el </a:t>
            </a:r>
            <a:r>
              <a:rPr lang="es-ES" sz="2400" b="1" dirty="0">
                <a:solidFill>
                  <a:srgbClr val="0070C0"/>
                </a:solidFill>
              </a:rPr>
              <a:t>estado interno </a:t>
            </a:r>
            <a:r>
              <a:rPr lang="es-ES" sz="2400" dirty="0"/>
              <a:t>del objeto creado.</a:t>
            </a:r>
          </a:p>
        </p:txBody>
      </p:sp>
    </p:spTree>
    <p:extLst>
      <p:ext uri="{BB962C8B-B14F-4D97-AF65-F5344CB8AC3E}">
        <p14:creationId xmlns:p14="http://schemas.microsoft.com/office/powerpoint/2010/main" val="1647517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CASO DE ESTUDIO: TERMOSTATO</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22</a:t>
            </a:fld>
            <a:endParaRPr lang="en-US"/>
          </a:p>
        </p:txBody>
      </p:sp>
      <p:sp>
        <p:nvSpPr>
          <p:cNvPr id="6" name="4 Marcador de contenido"/>
          <p:cNvSpPr txBox="1">
            <a:spLocks/>
          </p:cNvSpPr>
          <p:nvPr/>
        </p:nvSpPr>
        <p:spPr>
          <a:xfrm>
            <a:off x="395536" y="1333500"/>
            <a:ext cx="8367464" cy="2862322"/>
          </a:xfrm>
          <a:prstGeom prst="rect">
            <a:avLst/>
          </a:prstGeom>
          <a:solidFill>
            <a:srgbClr val="FFFF99">
              <a:alpha val="95000"/>
            </a:srgbClr>
          </a:solid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//Comandos</a:t>
            </a:r>
          </a:p>
          <a:p>
            <a:pPr marL="114300" indent="0">
              <a:spcBef>
                <a:spcPts val="0"/>
              </a:spcBef>
              <a:buNone/>
            </a:pPr>
            <a:r>
              <a:rPr lang="es-AR" sz="2000" b="1" dirty="0" err="1">
                <a:solidFill>
                  <a:sysClr val="windowText" lastClr="000000"/>
                </a:solidFill>
                <a:latin typeface="Courier New" panose="02070309020205020404" pitchFamily="49" charset="0"/>
                <a:cs typeface="Courier New" panose="02070309020205020404" pitchFamily="49" charset="0"/>
              </a:rPr>
              <a:t>public</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void</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establecerPanel</a:t>
            </a:r>
            <a:r>
              <a:rPr lang="es-AR" sz="2000" b="1" dirty="0">
                <a:solidFill>
                  <a:sysClr val="windowText" lastClr="000000"/>
                </a:solidFill>
                <a:latin typeface="Courier New" panose="02070309020205020404" pitchFamily="49" charset="0"/>
                <a:cs typeface="Courier New" panose="02070309020205020404" pitchFamily="49" charset="0"/>
              </a:rPr>
              <a:t>(</a:t>
            </a:r>
            <a:r>
              <a:rPr lang="es-AR" sz="2000" b="1" dirty="0" err="1">
                <a:solidFill>
                  <a:sysClr val="windowText" lastClr="000000"/>
                </a:solidFill>
                <a:latin typeface="Courier New" panose="02070309020205020404" pitchFamily="49" charset="0"/>
                <a:cs typeface="Courier New" panose="02070309020205020404" pitchFamily="49" charset="0"/>
              </a:rPr>
              <a:t>int</a:t>
            </a:r>
            <a:r>
              <a:rPr lang="es-AR" sz="2000" b="1" dirty="0">
                <a:solidFill>
                  <a:sysClr val="windowText" lastClr="000000"/>
                </a:solidFill>
                <a:latin typeface="Courier New" panose="02070309020205020404" pitchFamily="49" charset="0"/>
                <a:cs typeface="Courier New" panose="02070309020205020404" pitchFamily="49" charset="0"/>
              </a:rPr>
              <a:t> p){</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//El parámetro </a:t>
            </a:r>
            <a:r>
              <a:rPr lang="es-AR" sz="2000" b="1" dirty="0" smtClean="0">
                <a:solidFill>
                  <a:sysClr val="windowText" lastClr="000000"/>
                </a:solidFill>
                <a:latin typeface="Courier New" panose="02070309020205020404" pitchFamily="49" charset="0"/>
                <a:cs typeface="Courier New" panose="02070309020205020404" pitchFamily="49" charset="0"/>
              </a:rPr>
              <a:t>lo ingresó el usuario en el panel</a:t>
            </a:r>
            <a:endParaRPr lang="es-AR" sz="2000" b="1" dirty="0">
              <a:solidFill>
                <a:sysClr val="windowText" lastClr="000000"/>
              </a:solidFill>
              <a:latin typeface="Courier New" panose="02070309020205020404" pitchFamily="49" charset="0"/>
              <a:cs typeface="Courier New" panose="02070309020205020404" pitchFamily="49" charset="0"/>
            </a:endParaRPr>
          </a:p>
          <a:p>
            <a:pPr marL="114300" indent="0">
              <a:spcBef>
                <a:spcPts val="0"/>
              </a:spcBef>
              <a:buNone/>
            </a:pPr>
            <a:r>
              <a:rPr lang="es-AR" sz="2000" b="1" dirty="0" smtClean="0">
                <a:solidFill>
                  <a:sysClr val="windowText" lastClr="000000"/>
                </a:solidFill>
                <a:latin typeface="Courier New" panose="02070309020205020404" pitchFamily="49" charset="0"/>
                <a:cs typeface="Courier New" panose="02070309020205020404" pitchFamily="49" charset="0"/>
              </a:rPr>
              <a:t>  </a:t>
            </a:r>
            <a:r>
              <a:rPr lang="es-AR" sz="2000" b="1" dirty="0">
                <a:solidFill>
                  <a:sysClr val="windowText" lastClr="000000"/>
                </a:solidFill>
                <a:latin typeface="Courier New" panose="02070309020205020404" pitchFamily="49" charset="0"/>
                <a:cs typeface="Courier New" panose="02070309020205020404" pitchFamily="49" charset="0"/>
              </a:rPr>
              <a:t>panel = p;</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s-AR" sz="2000" b="1" dirty="0" err="1">
                <a:solidFill>
                  <a:sysClr val="windowText" lastClr="000000"/>
                </a:solidFill>
                <a:latin typeface="Courier New" panose="02070309020205020404" pitchFamily="49" charset="0"/>
                <a:cs typeface="Courier New" panose="02070309020205020404" pitchFamily="49" charset="0"/>
              </a:rPr>
              <a:t>public</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void</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establecerActual</a:t>
            </a:r>
            <a:r>
              <a:rPr lang="es-AR" sz="2000" b="1" dirty="0">
                <a:solidFill>
                  <a:sysClr val="windowText" lastClr="000000"/>
                </a:solidFill>
                <a:latin typeface="Courier New" panose="02070309020205020404" pitchFamily="49" charset="0"/>
                <a:cs typeface="Courier New" panose="02070309020205020404" pitchFamily="49" charset="0"/>
              </a:rPr>
              <a:t>(</a:t>
            </a:r>
            <a:r>
              <a:rPr lang="es-AR" sz="2000" b="1" dirty="0" err="1">
                <a:solidFill>
                  <a:sysClr val="windowText" lastClr="000000"/>
                </a:solidFill>
                <a:latin typeface="Courier New" panose="02070309020205020404" pitchFamily="49" charset="0"/>
                <a:cs typeface="Courier New" panose="02070309020205020404" pitchFamily="49" charset="0"/>
              </a:rPr>
              <a:t>int</a:t>
            </a:r>
            <a:r>
              <a:rPr lang="es-AR" sz="2000" b="1" dirty="0">
                <a:solidFill>
                  <a:sysClr val="windowText" lastClr="000000"/>
                </a:solidFill>
                <a:latin typeface="Courier New" panose="02070309020205020404" pitchFamily="49" charset="0"/>
                <a:cs typeface="Courier New" panose="02070309020205020404" pitchFamily="49" charset="0"/>
              </a:rPr>
              <a:t> p){</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//El parámetro fue </a:t>
            </a:r>
            <a:r>
              <a:rPr lang="es-AR" sz="2000" b="1" dirty="0" err="1">
                <a:solidFill>
                  <a:sysClr val="windowText" lastClr="000000"/>
                </a:solidFill>
                <a:latin typeface="Courier New" panose="02070309020205020404" pitchFamily="49" charset="0"/>
                <a:cs typeface="Courier New" panose="02070309020205020404" pitchFamily="49" charset="0"/>
              </a:rPr>
              <a:t>leido</a:t>
            </a:r>
            <a:r>
              <a:rPr lang="es-AR" sz="2000" b="1" dirty="0">
                <a:solidFill>
                  <a:sysClr val="windowText" lastClr="000000"/>
                </a:solidFill>
                <a:latin typeface="Courier New" panose="02070309020205020404" pitchFamily="49" charset="0"/>
                <a:cs typeface="Courier New" panose="02070309020205020404" pitchFamily="49" charset="0"/>
              </a:rPr>
              <a:t> de un sensor</a:t>
            </a:r>
          </a:p>
          <a:p>
            <a:pPr marL="114300" indent="0">
              <a:spcBef>
                <a:spcPts val="0"/>
              </a:spcBef>
              <a:buNone/>
            </a:pPr>
            <a:r>
              <a:rPr lang="es-AR" sz="2000" b="1" dirty="0" smtClean="0">
                <a:solidFill>
                  <a:sysClr val="windowText" lastClr="000000"/>
                </a:solidFill>
                <a:latin typeface="Courier New" panose="02070309020205020404" pitchFamily="49" charset="0"/>
                <a:cs typeface="Courier New" panose="02070309020205020404" pitchFamily="49" charset="0"/>
              </a:rPr>
              <a:t>  </a:t>
            </a:r>
            <a:r>
              <a:rPr lang="es-AR" sz="2000" b="1" dirty="0">
                <a:solidFill>
                  <a:sysClr val="windowText" lastClr="000000"/>
                </a:solidFill>
                <a:latin typeface="Courier New" panose="02070309020205020404" pitchFamily="49" charset="0"/>
                <a:cs typeface="Courier New" panose="02070309020205020404" pitchFamily="49" charset="0"/>
              </a:rPr>
              <a:t>actual= p;</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a:t>
            </a:r>
          </a:p>
        </p:txBody>
      </p:sp>
      <p:sp>
        <p:nvSpPr>
          <p:cNvPr id="8" name="7 Rectángulo"/>
          <p:cNvSpPr/>
          <p:nvPr/>
        </p:nvSpPr>
        <p:spPr>
          <a:xfrm>
            <a:off x="395536" y="4211536"/>
            <a:ext cx="8367464" cy="2015936"/>
          </a:xfrm>
          <a:prstGeom prst="rect">
            <a:avLst/>
          </a:prstGeom>
        </p:spPr>
        <p:txBody>
          <a:bodyPr wrap="square">
            <a:spAutoFit/>
          </a:bodyPr>
          <a:lstStyle/>
          <a:p>
            <a:pPr>
              <a:spcBef>
                <a:spcPts val="600"/>
              </a:spcBef>
              <a:tabLst>
                <a:tab pos="92075" algn="l"/>
              </a:tabLst>
            </a:pPr>
            <a:r>
              <a:rPr lang="es-ES" sz="2400" dirty="0"/>
              <a:t>Los atributos de instancia mantienen el valor establecido por el usuario en el panel y el último valor </a:t>
            </a:r>
            <a:r>
              <a:rPr lang="es-ES" sz="2400" dirty="0" err="1"/>
              <a:t>sensado</a:t>
            </a:r>
            <a:r>
              <a:rPr lang="es-ES" sz="2400" dirty="0"/>
              <a:t>. Solo son visibles dentro de la clase . </a:t>
            </a:r>
          </a:p>
          <a:p>
            <a:pPr>
              <a:spcBef>
                <a:spcPts val="600"/>
              </a:spcBef>
              <a:tabLst>
                <a:tab pos="92075" algn="l"/>
              </a:tabLst>
            </a:pPr>
            <a:r>
              <a:rPr lang="es-ES" sz="2400" dirty="0"/>
              <a:t>Los servicios provistos por la clase permiten modificar los valores de los atributos de un termostato. </a:t>
            </a:r>
          </a:p>
        </p:txBody>
      </p:sp>
    </p:spTree>
    <p:extLst>
      <p:ext uri="{BB962C8B-B14F-4D97-AF65-F5344CB8AC3E}">
        <p14:creationId xmlns:p14="http://schemas.microsoft.com/office/powerpoint/2010/main" val="34982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CASO DE ESTUDIO: TERMOSTATO</a:t>
            </a:r>
            <a:endParaRPr lang="es-AR" dirty="0"/>
          </a:p>
        </p:txBody>
      </p:sp>
      <p:sp>
        <p:nvSpPr>
          <p:cNvPr id="3" name="2 Marcador de contenido"/>
          <p:cNvSpPr>
            <a:spLocks noGrp="1"/>
          </p:cNvSpPr>
          <p:nvPr>
            <p:ph idx="1"/>
          </p:nvPr>
        </p:nvSpPr>
        <p:spPr>
          <a:xfrm>
            <a:off x="457200" y="1371600"/>
            <a:ext cx="8229600" cy="5334000"/>
          </a:xfrm>
        </p:spPr>
        <p:txBody>
          <a:bodyPr>
            <a:normAutofit/>
          </a:bodyPr>
          <a:lstStyle/>
          <a:p>
            <a:pPr marL="114300" indent="0">
              <a:spcBef>
                <a:spcPts val="600"/>
              </a:spcBef>
              <a:buNone/>
            </a:pPr>
            <a:endParaRPr lang="es-ES" dirty="0" smtClean="0"/>
          </a:p>
          <a:p>
            <a:pPr marL="114300" indent="0">
              <a:spcBef>
                <a:spcPts val="600"/>
              </a:spcBef>
              <a:buNone/>
            </a:pPr>
            <a:endParaRPr lang="es-ES" dirty="0" smtClean="0"/>
          </a:p>
          <a:p>
            <a:pPr marL="114300" indent="0">
              <a:spcBef>
                <a:spcPts val="600"/>
              </a:spcBef>
              <a:buNone/>
            </a:pPr>
            <a:endParaRPr lang="es-ES" dirty="0"/>
          </a:p>
          <a:p>
            <a:pPr marL="114300" indent="0">
              <a:spcBef>
                <a:spcPts val="600"/>
              </a:spcBef>
              <a:buNone/>
            </a:pPr>
            <a:endParaRPr lang="es-ES" dirty="0"/>
          </a:p>
          <a:p>
            <a:pPr marL="0" indent="0">
              <a:spcBef>
                <a:spcPts val="600"/>
              </a:spcBef>
              <a:buNone/>
            </a:pPr>
            <a:r>
              <a:rPr lang="es-AR" altLang="es-AR" dirty="0">
                <a:solidFill>
                  <a:srgbClr val="000000"/>
                </a:solidFill>
                <a:cs typeface="Times New Roman" pitchFamily="18" charset="0"/>
              </a:rPr>
              <a:t>El comando </a:t>
            </a:r>
            <a:r>
              <a:rPr lang="es-AR" altLang="es-AR" b="1" dirty="0" err="1">
                <a:solidFill>
                  <a:srgbClr val="000000"/>
                </a:solidFill>
                <a:latin typeface="Courier New" panose="02070309020205020404" pitchFamily="49" charset="0"/>
                <a:cs typeface="Courier New" panose="02070309020205020404" pitchFamily="49" charset="0"/>
              </a:rPr>
              <a:t>copy</a:t>
            </a:r>
            <a:r>
              <a:rPr lang="es-AR" altLang="es-AR" dirty="0">
                <a:solidFill>
                  <a:srgbClr val="000000"/>
                </a:solidFill>
                <a:cs typeface="Times New Roman" pitchFamily="18" charset="0"/>
              </a:rPr>
              <a:t> asigna el valor de cada atributo de instancia del termostato ligado a </a:t>
            </a:r>
            <a:r>
              <a:rPr lang="es-AR" altLang="es-AR" b="1" dirty="0">
                <a:solidFill>
                  <a:srgbClr val="000000"/>
                </a:solidFill>
                <a:latin typeface="Courier New" panose="02070309020205020404" pitchFamily="49" charset="0"/>
                <a:cs typeface="Courier New" panose="02070309020205020404" pitchFamily="49" charset="0"/>
              </a:rPr>
              <a:t>t</a:t>
            </a:r>
            <a:r>
              <a:rPr lang="es-AR" altLang="es-AR" dirty="0">
                <a:solidFill>
                  <a:srgbClr val="000000"/>
                </a:solidFill>
                <a:cs typeface="Times New Roman" pitchFamily="18" charset="0"/>
              </a:rPr>
              <a:t>, en el atributo de instancia del termostato que recibe el mensaje. </a:t>
            </a:r>
          </a:p>
          <a:p>
            <a:pPr marL="0" indent="0">
              <a:spcBef>
                <a:spcPts val="600"/>
              </a:spcBef>
              <a:buNone/>
            </a:pPr>
            <a:r>
              <a:rPr lang="es-AR" altLang="es-AR" dirty="0">
                <a:solidFill>
                  <a:srgbClr val="000000"/>
                </a:solidFill>
                <a:cs typeface="Times New Roman" pitchFamily="18" charset="0"/>
              </a:rPr>
              <a:t>Los atributos de instancia del termostato que recibe el mensaje se acceden directamente.</a:t>
            </a:r>
          </a:p>
          <a:p>
            <a:pPr marL="0" indent="0">
              <a:spcBef>
                <a:spcPts val="600"/>
              </a:spcBef>
              <a:buNone/>
            </a:pPr>
            <a:r>
              <a:rPr lang="es-AR" altLang="es-AR" dirty="0">
                <a:solidFill>
                  <a:srgbClr val="000000"/>
                </a:solidFill>
                <a:cs typeface="Times New Roman" pitchFamily="18" charset="0"/>
              </a:rPr>
              <a:t>Los atributos de instancia del termostato que pasa como parámetro se acceden indirectamente a través de las operaciones </a:t>
            </a:r>
            <a:r>
              <a:rPr lang="es-AR" altLang="es-AR" b="1" dirty="0">
                <a:solidFill>
                  <a:srgbClr val="000000"/>
                </a:solidFill>
                <a:cs typeface="Times New Roman" pitchFamily="18" charset="0"/>
              </a:rPr>
              <a:t>obtener</a:t>
            </a:r>
            <a:r>
              <a:rPr lang="es-AR" altLang="es-AR" dirty="0">
                <a:solidFill>
                  <a:srgbClr val="000000"/>
                </a:solidFill>
                <a:cs typeface="Times New Roman" pitchFamily="18" charset="0"/>
              </a:rPr>
              <a:t> provistas por la clase. </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23</a:t>
            </a:fld>
            <a:endParaRPr lang="en-US"/>
          </a:p>
        </p:txBody>
      </p:sp>
      <p:sp>
        <p:nvSpPr>
          <p:cNvPr id="6" name="4 Marcador de contenido"/>
          <p:cNvSpPr txBox="1">
            <a:spLocks/>
          </p:cNvSpPr>
          <p:nvPr/>
        </p:nvSpPr>
        <p:spPr>
          <a:xfrm>
            <a:off x="395536" y="1333500"/>
            <a:ext cx="8367464" cy="1631216"/>
          </a:xfrm>
          <a:prstGeom prst="rect">
            <a:avLst/>
          </a:prstGeom>
          <a:solidFill>
            <a:srgbClr val="FFFF99">
              <a:alpha val="95000"/>
            </a:srgbClr>
          </a:solid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0">
              <a:spcBef>
                <a:spcPts val="0"/>
              </a:spcBef>
              <a:buNone/>
            </a:pPr>
            <a:r>
              <a:rPr lang="es-AR" sz="2000" b="1" dirty="0" err="1">
                <a:solidFill>
                  <a:sysClr val="windowText" lastClr="000000"/>
                </a:solidFill>
                <a:latin typeface="Courier New" panose="02070309020205020404" pitchFamily="49" charset="0"/>
                <a:cs typeface="Courier New" panose="02070309020205020404" pitchFamily="49" charset="0"/>
              </a:rPr>
              <a:t>public</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void</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copy</a:t>
            </a:r>
            <a:r>
              <a:rPr lang="es-AR" sz="2000" b="1" dirty="0">
                <a:solidFill>
                  <a:sysClr val="windowText" lastClr="000000"/>
                </a:solidFill>
                <a:latin typeface="Courier New" panose="02070309020205020404" pitchFamily="49" charset="0"/>
                <a:cs typeface="Courier New" panose="02070309020205020404" pitchFamily="49" charset="0"/>
              </a:rPr>
              <a:t> (Termostato t</a:t>
            </a:r>
            <a:r>
              <a:rPr lang="es-AR" sz="2000" b="1" dirty="0" smtClean="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s-AR" sz="2000" b="1" dirty="0" smtClean="0">
                <a:solidFill>
                  <a:sysClr val="windowText" lastClr="000000"/>
                </a:solidFill>
                <a:latin typeface="Courier New" panose="02070309020205020404" pitchFamily="49" charset="0"/>
                <a:cs typeface="Courier New" panose="02070309020205020404" pitchFamily="49" charset="0"/>
              </a:rPr>
              <a:t>//Requiere t ligado </a:t>
            </a:r>
            <a:endParaRPr lang="es-AR" sz="2000" b="1" dirty="0">
              <a:solidFill>
                <a:sysClr val="windowText" lastClr="000000"/>
              </a:solidFill>
              <a:latin typeface="Courier New" panose="02070309020205020404" pitchFamily="49" charset="0"/>
              <a:cs typeface="Courier New" panose="02070309020205020404" pitchFamily="49" charset="0"/>
            </a:endParaRP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  panel = </a:t>
            </a:r>
            <a:r>
              <a:rPr lang="es-AR" sz="2000" b="1" dirty="0" err="1">
                <a:solidFill>
                  <a:sysClr val="windowText" lastClr="000000"/>
                </a:solidFill>
                <a:latin typeface="Courier New" panose="02070309020205020404" pitchFamily="49" charset="0"/>
                <a:cs typeface="Courier New" panose="02070309020205020404" pitchFamily="49" charset="0"/>
              </a:rPr>
              <a:t>t.obtenerPanel</a:t>
            </a:r>
            <a:r>
              <a:rPr lang="es-AR" sz="2000" b="1" dirty="0">
                <a:solidFill>
                  <a:sysClr val="windowText" lastClr="000000"/>
                </a:solidFill>
                <a:latin typeface="Courier New" panose="02070309020205020404" pitchFamily="49" charset="0"/>
                <a:cs typeface="Courier New" panose="02070309020205020404" pitchFamily="49" charset="0"/>
              </a:rPr>
              <a:t>(); </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  actual =  </a:t>
            </a:r>
            <a:r>
              <a:rPr lang="es-AR" sz="2000" b="1" dirty="0" err="1">
                <a:solidFill>
                  <a:sysClr val="windowText" lastClr="000000"/>
                </a:solidFill>
                <a:latin typeface="Courier New" panose="02070309020205020404" pitchFamily="49" charset="0"/>
                <a:cs typeface="Courier New" panose="02070309020205020404" pitchFamily="49" charset="0"/>
              </a:rPr>
              <a:t>t.obtenerActual</a:t>
            </a:r>
            <a:r>
              <a:rPr lang="es-AR" sz="2000" b="1" dirty="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15164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CASO DE ESTUDIO: TERMOSTATO</a:t>
            </a:r>
            <a:endParaRPr lang="es-AR" dirty="0"/>
          </a:p>
        </p:txBody>
      </p:sp>
      <p:sp>
        <p:nvSpPr>
          <p:cNvPr id="3" name="2 Marcador de contenido"/>
          <p:cNvSpPr>
            <a:spLocks noGrp="1"/>
          </p:cNvSpPr>
          <p:nvPr>
            <p:ph idx="1"/>
          </p:nvPr>
        </p:nvSpPr>
        <p:spPr/>
        <p:txBody>
          <a:bodyPr>
            <a:normAutofit/>
          </a:bodyPr>
          <a:lstStyle/>
          <a:p>
            <a:pPr marL="114300" indent="0">
              <a:spcBef>
                <a:spcPts val="600"/>
              </a:spcBef>
              <a:buNone/>
            </a:pPr>
            <a:r>
              <a:rPr lang="es-ES" dirty="0"/>
              <a:t>Al comenzar la ejecución del comando </a:t>
            </a:r>
            <a:r>
              <a:rPr lang="es-ES" b="1" dirty="0" err="1">
                <a:cs typeface="Courier New" panose="02070309020205020404" pitchFamily="49" charset="0"/>
              </a:rPr>
              <a:t>copy</a:t>
            </a:r>
            <a:r>
              <a:rPr lang="es-ES" dirty="0"/>
              <a:t> se reserva una locación de memoria para el parámetro real</a:t>
            </a:r>
            <a:r>
              <a:rPr lang="es-ES" dirty="0">
                <a:cs typeface="Courier New" panose="02070309020205020404" pitchFamily="49" charset="0"/>
              </a:rPr>
              <a:t> </a:t>
            </a:r>
            <a:r>
              <a:rPr lang="es-ES" b="1" dirty="0">
                <a:latin typeface="Courier New" pitchFamily="49" charset="0"/>
                <a:cs typeface="Courier New" pitchFamily="49" charset="0"/>
              </a:rPr>
              <a:t>t</a:t>
            </a:r>
            <a:r>
              <a:rPr lang="es-ES" dirty="0">
                <a:cs typeface="Courier New" panose="02070309020205020404" pitchFamily="49" charset="0"/>
              </a:rPr>
              <a:t> </a:t>
            </a:r>
            <a:r>
              <a:rPr lang="es-ES" dirty="0"/>
              <a:t>y se le asigna el valor del parámetro real, una referencia.  </a:t>
            </a:r>
          </a:p>
          <a:p>
            <a:pPr marL="114300" indent="0">
              <a:spcBef>
                <a:spcPts val="600"/>
              </a:spcBef>
              <a:buNone/>
            </a:pPr>
            <a:r>
              <a:rPr lang="es-ES" dirty="0"/>
              <a:t>Si el valor de </a:t>
            </a:r>
            <a:r>
              <a:rPr lang="es-ES" b="1" dirty="0">
                <a:latin typeface="Courier New" pitchFamily="49" charset="0"/>
                <a:cs typeface="Courier New" pitchFamily="49" charset="0"/>
              </a:rPr>
              <a:t>t</a:t>
            </a:r>
            <a:r>
              <a:rPr lang="es-ES" dirty="0"/>
              <a:t>  es </a:t>
            </a:r>
            <a:r>
              <a:rPr lang="es-ES" b="1" dirty="0" err="1">
                <a:latin typeface="Courier New" pitchFamily="49" charset="0"/>
                <a:cs typeface="Courier New" pitchFamily="49" charset="0"/>
              </a:rPr>
              <a:t>null</a:t>
            </a:r>
            <a:r>
              <a:rPr lang="es-ES" dirty="0"/>
              <a:t>, la ejecución termina anormalmente. </a:t>
            </a:r>
          </a:p>
          <a:p>
            <a:pPr marL="114300" indent="0">
              <a:spcBef>
                <a:spcPts val="600"/>
              </a:spcBef>
              <a:buNone/>
            </a:pPr>
            <a:r>
              <a:rPr lang="es-ES" dirty="0"/>
              <a:t>En caso contrario, cuando termina la ejecución del comando </a:t>
            </a:r>
            <a:r>
              <a:rPr lang="es-ES" b="1" dirty="0" err="1">
                <a:cs typeface="Courier New" panose="02070309020205020404" pitchFamily="49" charset="0"/>
              </a:rPr>
              <a:t>copy</a:t>
            </a:r>
            <a:r>
              <a:rPr lang="es-ES" dirty="0"/>
              <a:t> la locación de memoria que almacena el valor de </a:t>
            </a:r>
            <a:r>
              <a:rPr lang="es-ES" b="1" dirty="0">
                <a:latin typeface="Courier New" pitchFamily="49" charset="0"/>
                <a:cs typeface="Courier New" pitchFamily="49" charset="0"/>
              </a:rPr>
              <a:t>t</a:t>
            </a:r>
            <a:r>
              <a:rPr lang="es-ES" dirty="0">
                <a:cs typeface="Courier New" panose="02070309020205020404" pitchFamily="49" charset="0"/>
              </a:rPr>
              <a:t> </a:t>
            </a:r>
            <a:r>
              <a:rPr lang="es-ES" dirty="0"/>
              <a:t>se libera.  </a:t>
            </a:r>
            <a:endParaRPr lang="es-ES" dirty="0" smtClean="0"/>
          </a:p>
          <a:p>
            <a:pPr marL="114300" indent="0">
              <a:spcBef>
                <a:spcPts val="600"/>
              </a:spcBef>
              <a:buNone/>
            </a:pPr>
            <a:r>
              <a:rPr lang="es-ES" dirty="0" smtClean="0"/>
              <a:t>El </a:t>
            </a:r>
            <a:r>
              <a:rPr lang="es-ES" dirty="0"/>
              <a:t>termostato que recibió el mensaje y el que pasó como parámetro son </a:t>
            </a:r>
            <a:r>
              <a:rPr lang="es-ES" b="1" dirty="0"/>
              <a:t>equivalentes</a:t>
            </a:r>
            <a:r>
              <a:rPr lang="es-ES" dirty="0"/>
              <a:t>, mantienen los mismos valores en sus atributos  de instancia. </a:t>
            </a: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24</a:t>
            </a:fld>
            <a:endParaRPr lang="en-US"/>
          </a:p>
        </p:txBody>
      </p:sp>
    </p:spTree>
    <p:extLst>
      <p:ext uri="{BB962C8B-B14F-4D97-AF65-F5344CB8AC3E}">
        <p14:creationId xmlns:p14="http://schemas.microsoft.com/office/powerpoint/2010/main" val="388211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CASO DE ESTUDIO: TERMOSTATO</a:t>
            </a:r>
            <a:endParaRPr lang="es-AR" dirty="0"/>
          </a:p>
        </p:txBody>
      </p:sp>
      <p:sp>
        <p:nvSpPr>
          <p:cNvPr id="3" name="2 Marcador de contenido"/>
          <p:cNvSpPr>
            <a:spLocks noGrp="1"/>
          </p:cNvSpPr>
          <p:nvPr>
            <p:ph idx="1"/>
          </p:nvPr>
        </p:nvSpPr>
        <p:spPr>
          <a:xfrm>
            <a:off x="457200" y="1371600"/>
            <a:ext cx="8229600" cy="4902200"/>
          </a:xfrm>
        </p:spPr>
        <p:txBody>
          <a:bodyPr>
            <a:normAutofit/>
          </a:bodyPr>
          <a:lstStyle/>
          <a:p>
            <a:pPr marL="114300" indent="0">
              <a:spcBef>
                <a:spcPts val="600"/>
              </a:spcBef>
              <a:buNone/>
            </a:pPr>
            <a:endParaRPr lang="es-ES" dirty="0" smtClean="0"/>
          </a:p>
          <a:p>
            <a:pPr marL="114300" indent="0">
              <a:spcBef>
                <a:spcPts val="600"/>
              </a:spcBef>
              <a:buNone/>
            </a:pPr>
            <a:endParaRPr lang="es-ES" dirty="0"/>
          </a:p>
          <a:p>
            <a:pPr marL="114300" indent="0">
              <a:spcBef>
                <a:spcPts val="600"/>
              </a:spcBef>
              <a:buNone/>
            </a:pPr>
            <a:endParaRPr lang="es-ES" dirty="0" smtClean="0"/>
          </a:p>
          <a:p>
            <a:pPr marL="114300" indent="0">
              <a:spcBef>
                <a:spcPts val="600"/>
              </a:spcBef>
              <a:buNone/>
            </a:pPr>
            <a:endParaRPr lang="es-ES" dirty="0"/>
          </a:p>
          <a:p>
            <a:pPr marL="114300" indent="0">
              <a:spcBef>
                <a:spcPts val="600"/>
              </a:spcBef>
              <a:buNone/>
            </a:pPr>
            <a:endParaRPr lang="es-ES" dirty="0" smtClean="0"/>
          </a:p>
          <a:p>
            <a:pPr marL="114300" indent="0">
              <a:spcBef>
                <a:spcPts val="600"/>
              </a:spcBef>
              <a:buNone/>
            </a:pPr>
            <a:endParaRPr lang="es-ES" dirty="0"/>
          </a:p>
          <a:p>
            <a:pPr marL="114300" indent="0">
              <a:spcBef>
                <a:spcPts val="600"/>
              </a:spcBef>
              <a:buNone/>
            </a:pPr>
            <a:endParaRPr lang="es-ES" dirty="0" smtClean="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25</a:t>
            </a:fld>
            <a:endParaRPr lang="en-US"/>
          </a:p>
        </p:txBody>
      </p:sp>
      <p:sp>
        <p:nvSpPr>
          <p:cNvPr id="6" name="4 Marcador de contenido"/>
          <p:cNvSpPr txBox="1">
            <a:spLocks/>
          </p:cNvSpPr>
          <p:nvPr/>
        </p:nvSpPr>
        <p:spPr>
          <a:xfrm>
            <a:off x="395536" y="1333500"/>
            <a:ext cx="8367464" cy="5016758"/>
          </a:xfrm>
          <a:prstGeom prst="rect">
            <a:avLst/>
          </a:prstGeom>
          <a:solidFill>
            <a:srgbClr val="FFFF99">
              <a:alpha val="95000"/>
            </a:srgbClr>
          </a:solid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//Consultas</a:t>
            </a:r>
          </a:p>
          <a:p>
            <a:pPr marL="114300" indent="0">
              <a:spcBef>
                <a:spcPts val="0"/>
              </a:spcBef>
              <a:buNone/>
            </a:pPr>
            <a:r>
              <a:rPr lang="es-AR" sz="2000" b="1" dirty="0" err="1">
                <a:solidFill>
                  <a:sysClr val="windowText" lastClr="000000"/>
                </a:solidFill>
                <a:latin typeface="Courier New" panose="02070309020205020404" pitchFamily="49" charset="0"/>
                <a:cs typeface="Courier New" panose="02070309020205020404" pitchFamily="49" charset="0"/>
              </a:rPr>
              <a:t>public</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int</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obtenerPanel</a:t>
            </a:r>
            <a:r>
              <a:rPr lang="es-AR" sz="2000" b="1" dirty="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return</a:t>
            </a:r>
            <a:r>
              <a:rPr lang="es-AR" sz="2000" b="1" dirty="0">
                <a:solidFill>
                  <a:sysClr val="windowText" lastClr="000000"/>
                </a:solidFill>
                <a:latin typeface="Courier New" panose="02070309020205020404" pitchFamily="49" charset="0"/>
                <a:cs typeface="Courier New" panose="02070309020205020404" pitchFamily="49" charset="0"/>
              </a:rPr>
              <a:t> panel;</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s-AR" sz="2000" b="1" dirty="0" err="1">
                <a:solidFill>
                  <a:sysClr val="windowText" lastClr="000000"/>
                </a:solidFill>
                <a:latin typeface="Courier New" panose="02070309020205020404" pitchFamily="49" charset="0"/>
                <a:cs typeface="Courier New" panose="02070309020205020404" pitchFamily="49" charset="0"/>
              </a:rPr>
              <a:t>public</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int</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obtenerActual</a:t>
            </a:r>
            <a:r>
              <a:rPr lang="es-AR" sz="2000" b="1" dirty="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return</a:t>
            </a:r>
            <a:r>
              <a:rPr lang="es-AR" sz="2000" b="1" dirty="0">
                <a:solidFill>
                  <a:sysClr val="windowText" lastClr="000000"/>
                </a:solidFill>
                <a:latin typeface="Courier New" panose="02070309020205020404" pitchFamily="49" charset="0"/>
                <a:cs typeface="Courier New" panose="02070309020205020404" pitchFamily="49" charset="0"/>
              </a:rPr>
              <a:t> actual;</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s-AR" sz="2000" b="1" dirty="0" err="1">
                <a:solidFill>
                  <a:sysClr val="windowText" lastClr="000000"/>
                </a:solidFill>
                <a:latin typeface="Courier New" panose="02070309020205020404" pitchFamily="49" charset="0"/>
                <a:cs typeface="Courier New" panose="02070309020205020404" pitchFamily="49" charset="0"/>
              </a:rPr>
              <a:t>public</a:t>
            </a: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boolean</a:t>
            </a:r>
            <a:r>
              <a:rPr lang="es-AR" sz="2000" b="1" dirty="0">
                <a:solidFill>
                  <a:sysClr val="windowText" lastClr="000000"/>
                </a:solidFill>
                <a:latin typeface="Courier New" panose="02070309020205020404" pitchFamily="49" charset="0"/>
                <a:cs typeface="Courier New" panose="02070309020205020404" pitchFamily="49" charset="0"/>
              </a:rPr>
              <a:t> regulado(){</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/*El termostato está regulado si la última temperatura </a:t>
            </a:r>
            <a:r>
              <a:rPr lang="es-AR" sz="2000" b="1" dirty="0" err="1">
                <a:solidFill>
                  <a:sysClr val="windowText" lastClr="000000"/>
                </a:solidFill>
                <a:latin typeface="Courier New" panose="02070309020205020404" pitchFamily="49" charset="0"/>
                <a:cs typeface="Courier New" panose="02070309020205020404" pitchFamily="49" charset="0"/>
              </a:rPr>
              <a:t>sensada</a:t>
            </a:r>
            <a:r>
              <a:rPr lang="es-AR" sz="2000" b="1" dirty="0">
                <a:solidFill>
                  <a:sysClr val="windowText" lastClr="000000"/>
                </a:solidFill>
                <a:latin typeface="Courier New" panose="02070309020205020404" pitchFamily="49" charset="0"/>
                <a:cs typeface="Courier New" panose="02070309020205020404" pitchFamily="49" charset="0"/>
              </a:rPr>
              <a:t> es la que estableció el usuario en el panel*/</a:t>
            </a:r>
          </a:p>
          <a:p>
            <a:pPr marL="114300" indent="0">
              <a:spcBef>
                <a:spcPts val="0"/>
              </a:spcBef>
              <a:buNone/>
            </a:pPr>
            <a:r>
              <a:rPr lang="es-AR" sz="2000" b="1" dirty="0">
                <a:solidFill>
                  <a:sysClr val="windowText" lastClr="000000"/>
                </a:solidFill>
                <a:latin typeface="Courier New" panose="02070309020205020404" pitchFamily="49" charset="0"/>
                <a:cs typeface="Courier New" panose="02070309020205020404" pitchFamily="49" charset="0"/>
              </a:rPr>
              <a:t>  </a:t>
            </a:r>
            <a:r>
              <a:rPr lang="es-AR" sz="2000" b="1" dirty="0" err="1">
                <a:solidFill>
                  <a:sysClr val="windowText" lastClr="000000"/>
                </a:solidFill>
                <a:latin typeface="Courier New" panose="02070309020205020404" pitchFamily="49" charset="0"/>
                <a:cs typeface="Courier New" panose="02070309020205020404" pitchFamily="49" charset="0"/>
              </a:rPr>
              <a:t>return</a:t>
            </a:r>
            <a:r>
              <a:rPr lang="es-AR" sz="2000" b="1" dirty="0">
                <a:solidFill>
                  <a:sysClr val="windowText" lastClr="000000"/>
                </a:solidFill>
                <a:latin typeface="Courier New" panose="02070309020205020404" pitchFamily="49" charset="0"/>
                <a:cs typeface="Courier New" panose="02070309020205020404" pitchFamily="49" charset="0"/>
              </a:rPr>
              <a:t> panel == actual;</a:t>
            </a:r>
          </a:p>
          <a:p>
            <a:pPr marL="114300" indent="0">
              <a:spcBef>
                <a:spcPts val="0"/>
              </a:spcBef>
              <a:buNone/>
            </a:pPr>
            <a:r>
              <a:rPr lang="es-AR" sz="2000" b="1" dirty="0" smtClean="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n-US" sz="2000" b="1" dirty="0">
                <a:solidFill>
                  <a:sysClr val="windowText" lastClr="000000"/>
                </a:solidFill>
                <a:latin typeface="Courier New" panose="02070309020205020404" pitchFamily="49" charset="0"/>
                <a:cs typeface="Courier New" panose="02070309020205020404" pitchFamily="49" charset="0"/>
              </a:rPr>
              <a:t>public String </a:t>
            </a:r>
            <a:r>
              <a:rPr lang="en-US" sz="2000" b="1" dirty="0" err="1">
                <a:solidFill>
                  <a:sysClr val="windowText" lastClr="000000"/>
                </a:solidFill>
                <a:latin typeface="Courier New" panose="02070309020205020404" pitchFamily="49" charset="0"/>
                <a:cs typeface="Courier New" panose="02070309020205020404" pitchFamily="49" charset="0"/>
              </a:rPr>
              <a:t>toString</a:t>
            </a:r>
            <a:r>
              <a:rPr lang="en-US" sz="2000" b="1" dirty="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n-US" sz="2000" b="1" dirty="0">
                <a:solidFill>
                  <a:sysClr val="windowText" lastClr="000000"/>
                </a:solidFill>
                <a:latin typeface="Courier New" panose="02070309020205020404" pitchFamily="49" charset="0"/>
                <a:cs typeface="Courier New" panose="02070309020205020404" pitchFamily="49" charset="0"/>
              </a:rPr>
              <a:t>  return panel+" "+actual;</a:t>
            </a:r>
          </a:p>
          <a:p>
            <a:pPr marL="114300" indent="0">
              <a:spcBef>
                <a:spcPts val="0"/>
              </a:spcBef>
              <a:buNone/>
            </a:pPr>
            <a:r>
              <a:rPr lang="en-US" sz="2000" b="1" dirty="0" smtClean="0">
                <a:solidFill>
                  <a:sysClr val="windowText" lastClr="000000"/>
                </a:solidFill>
                <a:latin typeface="Courier New" panose="02070309020205020404" pitchFamily="49" charset="0"/>
                <a:cs typeface="Courier New" panose="02070309020205020404" pitchFamily="49" charset="0"/>
              </a:rPr>
              <a:t>}</a:t>
            </a:r>
            <a:endParaRPr lang="en-US" sz="2000" b="1" dirty="0">
              <a:solidFill>
                <a:sysClr val="windowText" lastClr="00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393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CASO DE ESTUDIO: TERMOSTATO</a:t>
            </a:r>
            <a:endParaRPr lang="es-AR" dirty="0"/>
          </a:p>
        </p:txBody>
      </p:sp>
      <p:sp>
        <p:nvSpPr>
          <p:cNvPr id="3" name="2 Marcador de contenido"/>
          <p:cNvSpPr>
            <a:spLocks noGrp="1"/>
          </p:cNvSpPr>
          <p:nvPr>
            <p:ph idx="1"/>
          </p:nvPr>
        </p:nvSpPr>
        <p:spPr>
          <a:xfrm>
            <a:off x="457200" y="1371600"/>
            <a:ext cx="8229600" cy="4902200"/>
          </a:xfrm>
        </p:spPr>
        <p:txBody>
          <a:bodyPr>
            <a:normAutofit/>
          </a:bodyPr>
          <a:lstStyle/>
          <a:p>
            <a:pPr marL="114300" indent="0">
              <a:spcBef>
                <a:spcPts val="600"/>
              </a:spcBef>
              <a:buNone/>
            </a:pPr>
            <a:endParaRPr lang="es-ES" dirty="0" smtClean="0"/>
          </a:p>
          <a:p>
            <a:pPr marL="114300" indent="0">
              <a:spcBef>
                <a:spcPts val="600"/>
              </a:spcBef>
              <a:buNone/>
            </a:pPr>
            <a:endParaRPr lang="es-ES" dirty="0"/>
          </a:p>
          <a:p>
            <a:pPr marL="114300" indent="0">
              <a:spcBef>
                <a:spcPts val="600"/>
              </a:spcBef>
              <a:buNone/>
            </a:pPr>
            <a:endParaRPr lang="es-ES" dirty="0" smtClean="0"/>
          </a:p>
          <a:p>
            <a:pPr marL="0" indent="0">
              <a:spcBef>
                <a:spcPts val="600"/>
              </a:spcBef>
              <a:buNone/>
            </a:pPr>
            <a:r>
              <a:rPr lang="es-ES" dirty="0"/>
              <a:t>La consulta </a:t>
            </a:r>
            <a:r>
              <a:rPr lang="es-ES" b="1" dirty="0">
                <a:latin typeface="Courier New" panose="02070309020205020404" pitchFamily="49" charset="0"/>
                <a:cs typeface="Courier New" panose="02070309020205020404" pitchFamily="49" charset="0"/>
              </a:rPr>
              <a:t>clone</a:t>
            </a:r>
            <a:r>
              <a:rPr lang="es-ES" dirty="0"/>
              <a:t> crea un nuevo termostato y retorna la referencia.</a:t>
            </a:r>
          </a:p>
          <a:p>
            <a:pPr marL="0" indent="0">
              <a:spcBef>
                <a:spcPts val="600"/>
              </a:spcBef>
              <a:buNone/>
            </a:pPr>
            <a:r>
              <a:rPr lang="es-ES" dirty="0"/>
              <a:t>Los parámetros reales del constructor son los atributos de instancia del termostato que recibe el mensaje, de modo que los atributos de instancia del nuevo termostato se inicializan con estos valores. </a:t>
            </a:r>
          </a:p>
          <a:p>
            <a:pPr marL="0" indent="0">
              <a:spcBef>
                <a:spcPts val="600"/>
              </a:spcBef>
              <a:buNone/>
            </a:pPr>
            <a:r>
              <a:rPr lang="es-ES" dirty="0"/>
              <a:t>Así, el termostato que recibe el mensaje y el que retorna como resultado son equivalentes, mantienen los mismos valores en sus atributos  de instancia.</a:t>
            </a: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26</a:t>
            </a:fld>
            <a:endParaRPr lang="en-US"/>
          </a:p>
        </p:txBody>
      </p:sp>
      <p:sp>
        <p:nvSpPr>
          <p:cNvPr id="6" name="4 Marcador de contenido"/>
          <p:cNvSpPr txBox="1">
            <a:spLocks/>
          </p:cNvSpPr>
          <p:nvPr/>
        </p:nvSpPr>
        <p:spPr>
          <a:xfrm>
            <a:off x="395536" y="1333500"/>
            <a:ext cx="8367464" cy="1015663"/>
          </a:xfrm>
          <a:prstGeom prst="rect">
            <a:avLst/>
          </a:prstGeom>
          <a:solidFill>
            <a:srgbClr val="FFFF99">
              <a:alpha val="95000"/>
            </a:srgbClr>
          </a:solid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0">
              <a:spcBef>
                <a:spcPts val="0"/>
              </a:spcBef>
              <a:buNone/>
            </a:pPr>
            <a:r>
              <a:rPr lang="en-US" sz="2000" b="1" dirty="0">
                <a:solidFill>
                  <a:sysClr val="windowText" lastClr="000000"/>
                </a:solidFill>
                <a:latin typeface="Courier New" panose="02070309020205020404" pitchFamily="49" charset="0"/>
                <a:cs typeface="Courier New" panose="02070309020205020404" pitchFamily="49" charset="0"/>
              </a:rPr>
              <a:t>public </a:t>
            </a:r>
            <a:r>
              <a:rPr lang="en-US" sz="2000" b="1" dirty="0" err="1">
                <a:solidFill>
                  <a:sysClr val="windowText" lastClr="000000"/>
                </a:solidFill>
                <a:latin typeface="Courier New" panose="02070309020205020404" pitchFamily="49" charset="0"/>
                <a:cs typeface="Courier New" panose="02070309020205020404" pitchFamily="49" charset="0"/>
              </a:rPr>
              <a:t>Termostato</a:t>
            </a:r>
            <a:r>
              <a:rPr lang="en-US" sz="2000" b="1" dirty="0">
                <a:solidFill>
                  <a:sysClr val="windowText" lastClr="000000"/>
                </a:solidFill>
                <a:latin typeface="Courier New" panose="02070309020205020404" pitchFamily="49" charset="0"/>
                <a:cs typeface="Courier New" panose="02070309020205020404" pitchFamily="49" charset="0"/>
              </a:rPr>
              <a:t> clone(){</a:t>
            </a:r>
          </a:p>
          <a:p>
            <a:pPr marL="114300" indent="0">
              <a:spcBef>
                <a:spcPts val="0"/>
              </a:spcBef>
              <a:buNone/>
            </a:pPr>
            <a:r>
              <a:rPr lang="en-US" sz="2000" b="1" dirty="0">
                <a:solidFill>
                  <a:sysClr val="windowText" lastClr="000000"/>
                </a:solidFill>
                <a:latin typeface="Courier New" panose="02070309020205020404" pitchFamily="49" charset="0"/>
                <a:cs typeface="Courier New" panose="02070309020205020404" pitchFamily="49" charset="0"/>
              </a:rPr>
              <a:t>  return new </a:t>
            </a:r>
            <a:r>
              <a:rPr lang="en-US" sz="2000" b="1" dirty="0" err="1" smtClean="0">
                <a:solidFill>
                  <a:sysClr val="windowText" lastClr="000000"/>
                </a:solidFill>
                <a:latin typeface="Courier New" panose="02070309020205020404" pitchFamily="49" charset="0"/>
                <a:cs typeface="Courier New" panose="02070309020205020404" pitchFamily="49" charset="0"/>
              </a:rPr>
              <a:t>Termostato</a:t>
            </a:r>
            <a:r>
              <a:rPr lang="en-US" sz="2000" b="1" dirty="0" smtClean="0">
                <a:solidFill>
                  <a:sysClr val="windowText" lastClr="000000"/>
                </a:solidFill>
                <a:latin typeface="Courier New" panose="02070309020205020404" pitchFamily="49" charset="0"/>
                <a:cs typeface="Courier New" panose="02070309020205020404" pitchFamily="49" charset="0"/>
              </a:rPr>
              <a:t>(</a:t>
            </a:r>
            <a:r>
              <a:rPr lang="en-US" sz="2000" b="1" dirty="0" err="1" smtClean="0">
                <a:solidFill>
                  <a:sysClr val="windowText" lastClr="000000"/>
                </a:solidFill>
                <a:latin typeface="Courier New" panose="02070309020205020404" pitchFamily="49" charset="0"/>
                <a:cs typeface="Courier New" panose="02070309020205020404" pitchFamily="49" charset="0"/>
              </a:rPr>
              <a:t>panel,actual</a:t>
            </a:r>
            <a:r>
              <a:rPr lang="en-US" sz="2000" b="1" dirty="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n-US" sz="2000" b="1" dirty="0">
                <a:solidFill>
                  <a:sysClr val="windowText" lastClr="000000"/>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228856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CASO DE ESTUDIO: TERMOSTATO</a:t>
            </a:r>
            <a:endParaRPr lang="es-AR" dirty="0"/>
          </a:p>
        </p:txBody>
      </p:sp>
      <p:sp>
        <p:nvSpPr>
          <p:cNvPr id="3" name="2 Marcador de contenido"/>
          <p:cNvSpPr>
            <a:spLocks noGrp="1"/>
          </p:cNvSpPr>
          <p:nvPr>
            <p:ph idx="1"/>
          </p:nvPr>
        </p:nvSpPr>
        <p:spPr>
          <a:xfrm>
            <a:off x="457200" y="1371600"/>
            <a:ext cx="8229600" cy="4902200"/>
          </a:xfrm>
        </p:spPr>
        <p:txBody>
          <a:bodyPr>
            <a:normAutofit/>
          </a:bodyPr>
          <a:lstStyle/>
          <a:p>
            <a:pPr marL="114300" indent="0">
              <a:spcBef>
                <a:spcPts val="600"/>
              </a:spcBef>
              <a:buNone/>
            </a:pPr>
            <a:endParaRPr lang="es-ES" dirty="0" smtClean="0"/>
          </a:p>
          <a:p>
            <a:pPr marL="114300" indent="0">
              <a:spcBef>
                <a:spcPts val="600"/>
              </a:spcBef>
              <a:buNone/>
            </a:pPr>
            <a:endParaRPr lang="es-ES" dirty="0"/>
          </a:p>
          <a:p>
            <a:pPr marL="114300" indent="0">
              <a:spcBef>
                <a:spcPts val="600"/>
              </a:spcBef>
              <a:buNone/>
            </a:pPr>
            <a:endParaRPr lang="es-ES" dirty="0" smtClean="0"/>
          </a:p>
          <a:p>
            <a:pPr marL="0" indent="0">
              <a:spcBef>
                <a:spcPts val="600"/>
              </a:spcBef>
              <a:buNone/>
            </a:pPr>
            <a:r>
              <a:rPr lang="es-AR" altLang="es-AR" dirty="0">
                <a:solidFill>
                  <a:srgbClr val="000000"/>
                </a:solidFill>
                <a:cs typeface="Times New Roman" pitchFamily="18" charset="0"/>
              </a:rPr>
              <a:t>La consulta </a:t>
            </a:r>
            <a:r>
              <a:rPr lang="es-AR" altLang="es-AR" b="1" dirty="0" err="1">
                <a:solidFill>
                  <a:srgbClr val="000000"/>
                </a:solidFill>
                <a:latin typeface="Courier New" panose="02070309020205020404" pitchFamily="49" charset="0"/>
                <a:cs typeface="Courier New" panose="02070309020205020404" pitchFamily="49" charset="0"/>
              </a:rPr>
              <a:t>equals</a:t>
            </a:r>
            <a:r>
              <a:rPr lang="es-AR" altLang="es-AR" dirty="0">
                <a:solidFill>
                  <a:srgbClr val="000000"/>
                </a:solidFill>
                <a:cs typeface="Times New Roman" pitchFamily="18" charset="0"/>
              </a:rPr>
              <a:t> retorna </a:t>
            </a:r>
            <a:r>
              <a:rPr lang="es-AR" altLang="es-AR" b="1" dirty="0">
                <a:solidFill>
                  <a:srgbClr val="000000"/>
                </a:solidFill>
                <a:latin typeface="Courier New" panose="02070309020205020404" pitchFamily="49" charset="0"/>
                <a:cs typeface="Courier New" panose="02070309020205020404" pitchFamily="49" charset="0"/>
              </a:rPr>
              <a:t>true</a:t>
            </a:r>
            <a:r>
              <a:rPr lang="es-AR" altLang="es-AR" dirty="0">
                <a:solidFill>
                  <a:srgbClr val="000000"/>
                </a:solidFill>
                <a:cs typeface="Times New Roman" pitchFamily="18" charset="0"/>
              </a:rPr>
              <a:t> si  el termostato que recibe el mensaje tiene los mismos valores en los atributos de instancia, que el termostato ligado al parámetro </a:t>
            </a:r>
            <a:r>
              <a:rPr lang="es-AR" altLang="es-AR" b="1" dirty="0">
                <a:solidFill>
                  <a:srgbClr val="000000"/>
                </a:solidFill>
                <a:latin typeface="Courier New" panose="02070309020205020404" pitchFamily="49" charset="0"/>
                <a:cs typeface="Courier New" panose="02070309020205020404" pitchFamily="49" charset="0"/>
              </a:rPr>
              <a:t>t</a:t>
            </a:r>
            <a:r>
              <a:rPr lang="es-AR" altLang="es-AR" dirty="0">
                <a:solidFill>
                  <a:srgbClr val="000000"/>
                </a:solidFill>
                <a:cs typeface="Times New Roman" pitchFamily="18" charset="0"/>
              </a:rPr>
              <a:t>. </a:t>
            </a:r>
          </a:p>
          <a:p>
            <a:pPr marL="0" indent="0">
              <a:spcBef>
                <a:spcPts val="600"/>
              </a:spcBef>
              <a:buNone/>
            </a:pPr>
            <a:r>
              <a:rPr lang="es-AR" altLang="es-AR" dirty="0">
                <a:solidFill>
                  <a:srgbClr val="000000"/>
                </a:solidFill>
                <a:cs typeface="Times New Roman" pitchFamily="18" charset="0"/>
              </a:rPr>
              <a:t>Los atributos de instancia del termostato que recibe el mensaje se acceden directamente.</a:t>
            </a:r>
          </a:p>
          <a:p>
            <a:pPr marL="0" indent="0">
              <a:spcBef>
                <a:spcPts val="600"/>
              </a:spcBef>
              <a:buNone/>
            </a:pPr>
            <a:r>
              <a:rPr lang="es-AR" altLang="es-AR" dirty="0">
                <a:solidFill>
                  <a:srgbClr val="000000"/>
                </a:solidFill>
                <a:cs typeface="Times New Roman" pitchFamily="18" charset="0"/>
              </a:rPr>
              <a:t>Los atributos de instancia del termostato ligado al parámetro </a:t>
            </a:r>
            <a:r>
              <a:rPr lang="es-AR" altLang="es-AR" b="1" dirty="0">
                <a:solidFill>
                  <a:srgbClr val="000000"/>
                </a:solidFill>
                <a:latin typeface="Courier New" panose="02070309020205020404" pitchFamily="49" charset="0"/>
                <a:cs typeface="Courier New" panose="02070309020205020404" pitchFamily="49" charset="0"/>
              </a:rPr>
              <a:t>t </a:t>
            </a:r>
            <a:r>
              <a:rPr lang="es-AR" altLang="es-AR" dirty="0">
                <a:solidFill>
                  <a:srgbClr val="000000"/>
                </a:solidFill>
                <a:cs typeface="Times New Roman" pitchFamily="18" charset="0"/>
              </a:rPr>
              <a:t>se acceden indirectamente a través de las operaciones obtener provistas por la clase. </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27</a:t>
            </a:fld>
            <a:endParaRPr lang="en-US"/>
          </a:p>
        </p:txBody>
      </p:sp>
      <p:sp>
        <p:nvSpPr>
          <p:cNvPr id="6" name="4 Marcador de contenido"/>
          <p:cNvSpPr txBox="1">
            <a:spLocks/>
          </p:cNvSpPr>
          <p:nvPr/>
        </p:nvSpPr>
        <p:spPr>
          <a:xfrm>
            <a:off x="395536" y="1333500"/>
            <a:ext cx="8367464" cy="1323439"/>
          </a:xfrm>
          <a:prstGeom prst="rect">
            <a:avLst/>
          </a:prstGeom>
          <a:solidFill>
            <a:srgbClr val="FFFF99">
              <a:alpha val="95000"/>
            </a:srgbClr>
          </a:solid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0">
              <a:spcBef>
                <a:spcPts val="0"/>
              </a:spcBef>
              <a:buNone/>
            </a:pPr>
            <a:r>
              <a:rPr lang="en-US" sz="2000" b="1" dirty="0">
                <a:solidFill>
                  <a:sysClr val="windowText" lastClr="000000"/>
                </a:solidFill>
                <a:latin typeface="Courier New" panose="02070309020205020404" pitchFamily="49" charset="0"/>
                <a:cs typeface="Courier New" panose="02070309020205020404" pitchFamily="49" charset="0"/>
              </a:rPr>
              <a:t>public </a:t>
            </a:r>
            <a:r>
              <a:rPr lang="en-US" sz="2000" b="1" dirty="0" err="1">
                <a:solidFill>
                  <a:sysClr val="windowText" lastClr="000000"/>
                </a:solidFill>
                <a:latin typeface="Courier New" panose="02070309020205020404" pitchFamily="49" charset="0"/>
                <a:cs typeface="Courier New" panose="02070309020205020404" pitchFamily="49" charset="0"/>
              </a:rPr>
              <a:t>boolean</a:t>
            </a:r>
            <a:r>
              <a:rPr lang="en-US" sz="2000" b="1" dirty="0">
                <a:solidFill>
                  <a:sysClr val="windowText" lastClr="000000"/>
                </a:solidFill>
                <a:latin typeface="Courier New" panose="02070309020205020404" pitchFamily="49" charset="0"/>
                <a:cs typeface="Courier New" panose="02070309020205020404" pitchFamily="49" charset="0"/>
              </a:rPr>
              <a:t> equals (</a:t>
            </a:r>
            <a:r>
              <a:rPr lang="en-US" sz="2000" b="1" dirty="0" err="1">
                <a:solidFill>
                  <a:sysClr val="windowText" lastClr="000000"/>
                </a:solidFill>
                <a:latin typeface="Courier New" panose="02070309020205020404" pitchFamily="49" charset="0"/>
                <a:cs typeface="Courier New" panose="02070309020205020404" pitchFamily="49" charset="0"/>
              </a:rPr>
              <a:t>Termostato</a:t>
            </a:r>
            <a:r>
              <a:rPr lang="en-US" sz="2000" b="1" dirty="0">
                <a:solidFill>
                  <a:sysClr val="windowText" lastClr="000000"/>
                </a:solidFill>
                <a:latin typeface="Courier New" panose="02070309020205020404" pitchFamily="49" charset="0"/>
                <a:cs typeface="Courier New" panose="02070309020205020404" pitchFamily="49" charset="0"/>
              </a:rPr>
              <a:t> t){</a:t>
            </a:r>
          </a:p>
          <a:p>
            <a:pPr marL="114300" indent="0">
              <a:spcBef>
                <a:spcPts val="0"/>
              </a:spcBef>
              <a:buNone/>
            </a:pPr>
            <a:r>
              <a:rPr lang="en-US" sz="2000" b="1" dirty="0">
                <a:solidFill>
                  <a:sysClr val="windowText" lastClr="000000"/>
                </a:solidFill>
                <a:latin typeface="Courier New" panose="02070309020205020404" pitchFamily="49" charset="0"/>
                <a:cs typeface="Courier New" panose="02070309020205020404" pitchFamily="49" charset="0"/>
              </a:rPr>
              <a:t>  return panel == </a:t>
            </a:r>
            <a:r>
              <a:rPr lang="en-US" sz="2000" b="1" dirty="0" err="1">
                <a:solidFill>
                  <a:sysClr val="windowText" lastClr="000000"/>
                </a:solidFill>
                <a:latin typeface="Courier New" panose="02070309020205020404" pitchFamily="49" charset="0"/>
                <a:cs typeface="Courier New" panose="02070309020205020404" pitchFamily="49" charset="0"/>
              </a:rPr>
              <a:t>t.obtenerPanel</a:t>
            </a:r>
            <a:r>
              <a:rPr lang="en-US" sz="2000" b="1" dirty="0">
                <a:solidFill>
                  <a:sysClr val="windowText" lastClr="000000"/>
                </a:solidFill>
                <a:latin typeface="Courier New" panose="02070309020205020404" pitchFamily="49" charset="0"/>
                <a:cs typeface="Courier New" panose="02070309020205020404" pitchFamily="49" charset="0"/>
              </a:rPr>
              <a:t>() &amp;&amp;</a:t>
            </a:r>
          </a:p>
          <a:p>
            <a:pPr marL="114300" indent="0">
              <a:spcBef>
                <a:spcPts val="0"/>
              </a:spcBef>
              <a:buNone/>
            </a:pPr>
            <a:r>
              <a:rPr lang="en-US" sz="2000" b="1" dirty="0">
                <a:solidFill>
                  <a:sysClr val="windowText" lastClr="000000"/>
                </a:solidFill>
                <a:latin typeface="Courier New" panose="02070309020205020404" pitchFamily="49" charset="0"/>
                <a:cs typeface="Courier New" panose="02070309020205020404" pitchFamily="49" charset="0"/>
              </a:rPr>
              <a:t>         actual == </a:t>
            </a:r>
            <a:r>
              <a:rPr lang="en-US" sz="2000" b="1" dirty="0" err="1">
                <a:solidFill>
                  <a:sysClr val="windowText" lastClr="000000"/>
                </a:solidFill>
                <a:latin typeface="Courier New" panose="02070309020205020404" pitchFamily="49" charset="0"/>
                <a:cs typeface="Courier New" panose="02070309020205020404" pitchFamily="49" charset="0"/>
              </a:rPr>
              <a:t>t.obtenerActual</a:t>
            </a:r>
            <a:r>
              <a:rPr lang="en-US" sz="2000" b="1" dirty="0">
                <a:solidFill>
                  <a:sysClr val="windowText" lastClr="000000"/>
                </a:solidFill>
                <a:latin typeface="Courier New" panose="02070309020205020404" pitchFamily="49" charset="0"/>
                <a:cs typeface="Courier New" panose="02070309020205020404" pitchFamily="49" charset="0"/>
              </a:rPr>
              <a:t>();</a:t>
            </a:r>
          </a:p>
          <a:p>
            <a:pPr marL="114300" indent="0">
              <a:spcBef>
                <a:spcPts val="0"/>
              </a:spcBef>
              <a:buNone/>
            </a:pPr>
            <a:r>
              <a:rPr lang="en-US" sz="2000" b="1" dirty="0">
                <a:solidFill>
                  <a:sysClr val="windowText" lastClr="000000"/>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71218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CASO DE ESTUDIO: TERMOSTATO</a:t>
            </a:r>
            <a:endParaRPr lang="es-AR" dirty="0"/>
          </a:p>
        </p:txBody>
      </p:sp>
      <p:sp>
        <p:nvSpPr>
          <p:cNvPr id="3" name="2 Marcador de contenido"/>
          <p:cNvSpPr>
            <a:spLocks noGrp="1"/>
          </p:cNvSpPr>
          <p:nvPr>
            <p:ph idx="1"/>
          </p:nvPr>
        </p:nvSpPr>
        <p:spPr>
          <a:xfrm>
            <a:off x="457200" y="1371600"/>
            <a:ext cx="8229600" cy="4902200"/>
          </a:xfrm>
        </p:spPr>
        <p:txBody>
          <a:bodyPr>
            <a:normAutofit/>
          </a:bodyPr>
          <a:lstStyle/>
          <a:p>
            <a:pPr marL="114300" indent="0">
              <a:spcBef>
                <a:spcPts val="600"/>
              </a:spcBef>
              <a:buNone/>
            </a:pPr>
            <a:r>
              <a:rPr lang="es-ES" dirty="0"/>
              <a:t>El tratamiento del parámetro </a:t>
            </a:r>
            <a:r>
              <a:rPr lang="es-ES" b="1" dirty="0">
                <a:latin typeface="Courier New" panose="02070309020205020404" pitchFamily="49" charset="0"/>
                <a:cs typeface="Courier New" panose="02070309020205020404" pitchFamily="49" charset="0"/>
              </a:rPr>
              <a:t>t </a:t>
            </a:r>
            <a:r>
              <a:rPr lang="es-ES" dirty="0"/>
              <a:t>es el mismo que el que explicamos para el comando </a:t>
            </a:r>
            <a:r>
              <a:rPr lang="es-ES" b="1" dirty="0" err="1">
                <a:latin typeface="Courier New" panose="02070309020205020404" pitchFamily="49" charset="0"/>
                <a:cs typeface="Courier New" panose="02070309020205020404" pitchFamily="49" charset="0"/>
              </a:rPr>
              <a:t>copy</a:t>
            </a:r>
            <a:r>
              <a:rPr lang="es-ES" dirty="0"/>
              <a:t>.</a:t>
            </a:r>
          </a:p>
          <a:p>
            <a:pPr marL="114300" indent="0">
              <a:spcBef>
                <a:spcPts val="600"/>
              </a:spcBef>
              <a:buNone/>
            </a:pPr>
            <a:r>
              <a:rPr lang="es-ES" dirty="0"/>
              <a:t>La expresión que sigue a </a:t>
            </a:r>
            <a:r>
              <a:rPr lang="es-ES" b="1" dirty="0" err="1">
                <a:latin typeface="Courier New" panose="02070309020205020404" pitchFamily="49" charset="0"/>
                <a:cs typeface="Courier New" panose="02070309020205020404" pitchFamily="49" charset="0"/>
              </a:rPr>
              <a:t>return</a:t>
            </a:r>
            <a:r>
              <a:rPr lang="es-ES" dirty="0"/>
              <a:t> compara cada atributo de instancia y computa un valor de tipo </a:t>
            </a:r>
            <a:r>
              <a:rPr lang="es-ES" b="1" dirty="0" err="1">
                <a:latin typeface="Courier New" panose="02070309020205020404" pitchFamily="49" charset="0"/>
                <a:cs typeface="Courier New" panose="02070309020205020404" pitchFamily="49" charset="0"/>
              </a:rPr>
              <a:t>boolean</a:t>
            </a:r>
            <a:r>
              <a:rPr lang="es-ES" dirty="0"/>
              <a:t>. </a:t>
            </a:r>
          </a:p>
          <a:p>
            <a:pPr marL="114300" indent="0">
              <a:spcBef>
                <a:spcPts val="600"/>
              </a:spcBef>
              <a:buNone/>
            </a:pPr>
            <a:r>
              <a:rPr lang="es-ES" dirty="0"/>
              <a:t>El valor computado retorna como resultado de la ejecución del método </a:t>
            </a:r>
            <a:r>
              <a:rPr lang="es-ES" b="1" dirty="0" err="1">
                <a:latin typeface="Courier New" panose="02070309020205020404" pitchFamily="49" charset="0"/>
                <a:cs typeface="Courier New" panose="02070309020205020404" pitchFamily="49" charset="0"/>
              </a:rPr>
              <a:t>equals</a:t>
            </a:r>
            <a:r>
              <a:rPr lang="es-ES" dirty="0"/>
              <a:t> y el control vuelve a la instrucción que envió el mensaje. </a:t>
            </a: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28</a:t>
            </a:fld>
            <a:endParaRPr lang="en-US"/>
          </a:p>
        </p:txBody>
      </p:sp>
    </p:spTree>
    <p:extLst>
      <p:ext uri="{BB962C8B-B14F-4D97-AF65-F5344CB8AC3E}">
        <p14:creationId xmlns:p14="http://schemas.microsoft.com/office/powerpoint/2010/main" val="155934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EL ESTADO INTERNO</a:t>
            </a:r>
            <a:endParaRPr lang="es-AR" dirty="0"/>
          </a:p>
        </p:txBody>
      </p:sp>
      <p:sp>
        <p:nvSpPr>
          <p:cNvPr id="3" name="2 Marcador de contenido"/>
          <p:cNvSpPr>
            <a:spLocks noGrp="1"/>
          </p:cNvSpPr>
          <p:nvPr>
            <p:ph idx="1"/>
          </p:nvPr>
        </p:nvSpPr>
        <p:spPr>
          <a:xfrm>
            <a:off x="457200" y="1371600"/>
            <a:ext cx="8229600" cy="4902200"/>
          </a:xfrm>
        </p:spPr>
        <p:txBody>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s-AR" dirty="0" smtClean="0"/>
          </a:p>
          <a:p>
            <a:pPr marL="0" lvl="0" indent="0">
              <a:buNone/>
            </a:pPr>
            <a:r>
              <a:rPr lang="es-AR" dirty="0" smtClean="0"/>
              <a:t>La </a:t>
            </a:r>
            <a:r>
              <a:rPr lang="es-AR" dirty="0"/>
              <a:t>variable</a:t>
            </a:r>
            <a:r>
              <a:rPr lang="es-AR" b="1" dirty="0">
                <a:latin typeface="Courier New" panose="02070309020205020404" pitchFamily="49" charset="0"/>
                <a:cs typeface="Courier New" panose="02070309020205020404" pitchFamily="49" charset="0"/>
              </a:rPr>
              <a:t> t </a:t>
            </a:r>
            <a:r>
              <a:rPr lang="es-AR" dirty="0"/>
              <a:t>es de tipo clase </a:t>
            </a:r>
            <a:r>
              <a:rPr lang="es-AR" b="1" dirty="0">
                <a:latin typeface="Courier New" panose="02070309020205020404" pitchFamily="49" charset="0"/>
                <a:cs typeface="Courier New" panose="02070309020205020404" pitchFamily="49" charset="0"/>
              </a:rPr>
              <a:t>Termostato</a:t>
            </a:r>
            <a:r>
              <a:rPr lang="es-AR" dirty="0"/>
              <a:t>.</a:t>
            </a:r>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29</a:t>
            </a:fld>
            <a:endParaRPr lang="en-US"/>
          </a:p>
        </p:txBody>
      </p:sp>
      <p:sp>
        <p:nvSpPr>
          <p:cNvPr id="6" name="2 Marcador de contenido"/>
          <p:cNvSpPr txBox="1">
            <a:spLocks/>
          </p:cNvSpPr>
          <p:nvPr/>
        </p:nvSpPr>
        <p:spPr>
          <a:xfrm>
            <a:off x="457200" y="1371600"/>
            <a:ext cx="8229600" cy="457200"/>
          </a:xfrm>
          <a:prstGeom prst="rect">
            <a:avLst/>
          </a:prstGeom>
          <a:solidFill>
            <a:schemeClr val="bg1">
              <a:lumMod val="75000"/>
              <a:alpha val="95000"/>
            </a:schemeClr>
          </a:solidFill>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None/>
            </a:pPr>
            <a:r>
              <a:rPr lang="es-ES" b="1" dirty="0">
                <a:solidFill>
                  <a:sysClr val="windowText" lastClr="000000"/>
                </a:solidFill>
                <a:latin typeface="Courier New" panose="02070309020205020404" pitchFamily="49" charset="0"/>
                <a:cs typeface="Courier New" panose="02070309020205020404" pitchFamily="49" charset="0"/>
              </a:rPr>
              <a:t>Termostato t = new Termostato(20,15);</a:t>
            </a:r>
          </a:p>
        </p:txBody>
      </p:sp>
      <p:sp>
        <p:nvSpPr>
          <p:cNvPr id="10" name="9 Rectángulo"/>
          <p:cNvSpPr/>
          <p:nvPr/>
        </p:nvSpPr>
        <p:spPr>
          <a:xfrm>
            <a:off x="4572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a:t>
            </a:r>
            <a:endParaRPr lang="es-AR" b="1" dirty="0">
              <a:solidFill>
                <a:sysClr val="windowText" lastClr="000000"/>
              </a:solidFill>
            </a:endParaRPr>
          </a:p>
        </p:txBody>
      </p:sp>
      <p:cxnSp>
        <p:nvCxnSpPr>
          <p:cNvPr id="11" name="10 Conector recto"/>
          <p:cNvCxnSpPr/>
          <p:nvPr/>
        </p:nvCxnSpPr>
        <p:spPr>
          <a:xfrm>
            <a:off x="1039504" y="2396068"/>
            <a:ext cx="73703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1776536" y="2146486"/>
            <a:ext cx="2795464" cy="901514"/>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7" name="2 Marcador de contenido"/>
          <p:cNvSpPr txBox="1">
            <a:spLocks/>
          </p:cNvSpPr>
          <p:nvPr/>
        </p:nvSpPr>
        <p:spPr>
          <a:xfrm>
            <a:off x="457200" y="4191000"/>
            <a:ext cx="8229600" cy="1524000"/>
          </a:xfrm>
          <a:prstGeom prst="rect">
            <a:avLst/>
          </a:prstGeom>
          <a:solidFill>
            <a:srgbClr val="FFFF99">
              <a:alpha val="95000"/>
            </a:srgbClr>
          </a:solidFill>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None/>
            </a:pPr>
            <a:r>
              <a:rPr lang="en-US" b="1" dirty="0">
                <a:solidFill>
                  <a:sysClr val="windowText" lastClr="000000"/>
                </a:solidFill>
                <a:latin typeface="Courier New" panose="02070309020205020404" pitchFamily="49" charset="0"/>
                <a:cs typeface="Courier New" panose="02070309020205020404" pitchFamily="49" charset="0"/>
              </a:rPr>
              <a:t>public </a:t>
            </a:r>
            <a:r>
              <a:rPr lang="en-US" b="1" dirty="0" err="1">
                <a:solidFill>
                  <a:sysClr val="windowText" lastClr="000000"/>
                </a:solidFill>
                <a:latin typeface="Courier New" panose="02070309020205020404" pitchFamily="49" charset="0"/>
                <a:cs typeface="Courier New" panose="02070309020205020404" pitchFamily="49" charset="0"/>
              </a:rPr>
              <a:t>Termostato</a:t>
            </a:r>
            <a:r>
              <a:rPr lang="en-US" b="1" dirty="0">
                <a:solidFill>
                  <a:sysClr val="windowText" lastClr="000000"/>
                </a:solidFill>
                <a:latin typeface="Courier New" panose="02070309020205020404" pitchFamily="49" charset="0"/>
                <a:cs typeface="Courier New" panose="02070309020205020404" pitchFamily="49" charset="0"/>
              </a:rPr>
              <a:t>(</a:t>
            </a:r>
            <a:r>
              <a:rPr lang="en-US" b="1" dirty="0" err="1">
                <a:solidFill>
                  <a:sysClr val="windowText" lastClr="000000"/>
                </a:solidFill>
                <a:latin typeface="Courier New" panose="02070309020205020404" pitchFamily="49" charset="0"/>
                <a:cs typeface="Courier New" panose="02070309020205020404" pitchFamily="49" charset="0"/>
              </a:rPr>
              <a:t>int</a:t>
            </a:r>
            <a:r>
              <a:rPr lang="en-US" b="1" dirty="0">
                <a:solidFill>
                  <a:sysClr val="windowText" lastClr="000000"/>
                </a:solidFill>
                <a:latin typeface="Courier New" panose="02070309020205020404" pitchFamily="49" charset="0"/>
                <a:cs typeface="Courier New" panose="02070309020205020404" pitchFamily="49" charset="0"/>
              </a:rPr>
              <a:t> p, </a:t>
            </a:r>
            <a:r>
              <a:rPr lang="en-US" b="1" dirty="0" err="1">
                <a:solidFill>
                  <a:sysClr val="windowText" lastClr="000000"/>
                </a:solidFill>
                <a:latin typeface="Courier New" panose="02070309020205020404" pitchFamily="49" charset="0"/>
                <a:cs typeface="Courier New" panose="02070309020205020404" pitchFamily="49" charset="0"/>
              </a:rPr>
              <a:t>int</a:t>
            </a:r>
            <a:r>
              <a:rPr lang="en-US" b="1" dirty="0">
                <a:solidFill>
                  <a:sysClr val="windowText" lastClr="000000"/>
                </a:solidFill>
                <a:latin typeface="Courier New" panose="02070309020205020404" pitchFamily="49" charset="0"/>
                <a:cs typeface="Courier New" panose="02070309020205020404" pitchFamily="49" charset="0"/>
              </a:rPr>
              <a:t> a) {</a:t>
            </a:r>
          </a:p>
          <a:p>
            <a:pPr marL="0" indent="0">
              <a:spcBef>
                <a:spcPts val="600"/>
              </a:spcBef>
              <a:buNone/>
            </a:pPr>
            <a:r>
              <a:rPr lang="en-US" b="1" dirty="0">
                <a:solidFill>
                  <a:sysClr val="windowText" lastClr="000000"/>
                </a:solidFill>
                <a:latin typeface="Courier New" panose="02070309020205020404" pitchFamily="49" charset="0"/>
                <a:cs typeface="Courier New" panose="02070309020205020404" pitchFamily="49" charset="0"/>
              </a:rPr>
              <a:t>	panel = p; actual = a;</a:t>
            </a:r>
          </a:p>
          <a:p>
            <a:pPr marL="0" indent="0">
              <a:spcBef>
                <a:spcPts val="600"/>
              </a:spcBef>
              <a:buNone/>
            </a:pPr>
            <a:r>
              <a:rPr lang="en-US" b="1" dirty="0">
                <a:solidFill>
                  <a:sysClr val="windowText" lastClr="000000"/>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04229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2 Marcador de contenido"/>
          <p:cNvSpPr>
            <a:spLocks noGrp="1"/>
          </p:cNvSpPr>
          <p:nvPr>
            <p:ph idx="1"/>
          </p:nvPr>
        </p:nvSpPr>
        <p:spPr>
          <a:xfrm>
            <a:off x="457200" y="1371600"/>
            <a:ext cx="8229600" cy="4724400"/>
          </a:xfrm>
        </p:spPr>
        <p:txBody>
          <a:bodyPr>
            <a:normAutofit/>
          </a:bodyPr>
          <a:lstStyle/>
          <a:p>
            <a:pPr marL="114300" indent="0">
              <a:spcBef>
                <a:spcPct val="40000"/>
              </a:spcBef>
              <a:buNone/>
            </a:pPr>
            <a:r>
              <a:rPr lang="es-AR" altLang="es-AR" dirty="0" smtClean="0"/>
              <a:t>Una </a:t>
            </a:r>
            <a:r>
              <a:rPr lang="es-AR" altLang="es-AR" dirty="0"/>
              <a:t>variable </a:t>
            </a:r>
            <a:r>
              <a:rPr lang="es-AR" altLang="es-AR" dirty="0" smtClean="0"/>
              <a:t>tiene: </a:t>
            </a:r>
          </a:p>
          <a:p>
            <a:pPr marL="857250" lvl="1">
              <a:spcBef>
                <a:spcPct val="40000"/>
              </a:spcBef>
            </a:pPr>
            <a:r>
              <a:rPr lang="es-AR" altLang="es-AR" sz="2400" dirty="0" smtClean="0"/>
              <a:t>un </a:t>
            </a:r>
            <a:r>
              <a:rPr lang="es-AR" altLang="es-AR" sz="2400" b="1" dirty="0" smtClean="0"/>
              <a:t>nombre</a:t>
            </a:r>
            <a:r>
              <a:rPr lang="es-AR" altLang="es-AR" sz="2400" dirty="0" smtClean="0"/>
              <a:t> </a:t>
            </a:r>
          </a:p>
          <a:p>
            <a:pPr marL="857250" lvl="1">
              <a:spcBef>
                <a:spcPct val="40000"/>
              </a:spcBef>
            </a:pPr>
            <a:r>
              <a:rPr lang="es-AR" altLang="es-AR" sz="2400" dirty="0" smtClean="0"/>
              <a:t>un </a:t>
            </a:r>
            <a:r>
              <a:rPr lang="es-AR" altLang="es-AR" sz="2400" b="1" dirty="0"/>
              <a:t>alcance</a:t>
            </a:r>
            <a:r>
              <a:rPr lang="es-AR" altLang="es-AR" sz="2400" dirty="0"/>
              <a:t> </a:t>
            </a:r>
            <a:endParaRPr lang="es-AR" altLang="es-AR" sz="2400" dirty="0" smtClean="0"/>
          </a:p>
          <a:p>
            <a:pPr marL="857250" lvl="1">
              <a:spcBef>
                <a:spcPct val="40000"/>
              </a:spcBef>
            </a:pPr>
            <a:r>
              <a:rPr lang="es-AR" altLang="es-AR" sz="2400" dirty="0" smtClean="0"/>
              <a:t>un </a:t>
            </a:r>
            <a:r>
              <a:rPr lang="es-AR" altLang="es-AR" sz="2400" b="1" dirty="0"/>
              <a:t>tipo de </a:t>
            </a:r>
            <a:r>
              <a:rPr lang="es-AR" altLang="es-AR" sz="2400" b="1" dirty="0" smtClean="0"/>
              <a:t>dato</a:t>
            </a:r>
          </a:p>
          <a:p>
            <a:pPr marL="571500" lvl="1" indent="0">
              <a:spcBef>
                <a:spcPct val="40000"/>
              </a:spcBef>
              <a:buNone/>
            </a:pPr>
            <a:endParaRPr lang="es-AR" altLang="es-AR" sz="2400" dirty="0"/>
          </a:p>
        </p:txBody>
      </p:sp>
      <p:sp>
        <p:nvSpPr>
          <p:cNvPr id="2" name="1 Título"/>
          <p:cNvSpPr>
            <a:spLocks noGrp="1"/>
          </p:cNvSpPr>
          <p:nvPr>
            <p:ph type="title"/>
          </p:nvPr>
        </p:nvSpPr>
        <p:spPr/>
        <p:txBody>
          <a:bodyPr/>
          <a:lstStyle/>
          <a:p>
            <a:r>
              <a:rPr lang="es-AR" dirty="0" smtClean="0"/>
              <a:t>VARIABLE </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a:t>
            </a:fld>
            <a:endParaRPr lang="en-US"/>
          </a:p>
        </p:txBody>
      </p:sp>
      <p:sp>
        <p:nvSpPr>
          <p:cNvPr id="6" name="5 Rectángulo"/>
          <p:cNvSpPr/>
          <p:nvPr/>
        </p:nvSpPr>
        <p:spPr>
          <a:xfrm>
            <a:off x="5251704" y="1445092"/>
            <a:ext cx="3505200" cy="1905000"/>
          </a:xfrm>
          <a:prstGeom prst="rect">
            <a:avLst/>
          </a:prstGeom>
          <a:solidFill>
            <a:srgbClr val="00B050">
              <a:alpha val="6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altLang="es-AR" sz="2400" dirty="0">
                <a:solidFill>
                  <a:schemeClr val="tx1"/>
                </a:solidFill>
              </a:rPr>
              <a:t>El nombre es un </a:t>
            </a:r>
            <a:r>
              <a:rPr lang="es-ES_tradnl" altLang="es-AR" sz="2400" b="1" dirty="0">
                <a:solidFill>
                  <a:schemeClr val="tx1"/>
                </a:solidFill>
              </a:rPr>
              <a:t>identificador</a:t>
            </a:r>
            <a:r>
              <a:rPr lang="es-ES_tradnl" altLang="es-AR" sz="2400" dirty="0">
                <a:solidFill>
                  <a:schemeClr val="tx1"/>
                </a:solidFill>
              </a:rPr>
              <a:t> que cumple algunas reglas sintácticas que impone el lenguaje</a:t>
            </a:r>
            <a:r>
              <a:rPr lang="es-ES_tradnl" altLang="es-AR" sz="2400" dirty="0" smtClean="0">
                <a:solidFill>
                  <a:schemeClr val="tx1"/>
                </a:solidFill>
              </a:rPr>
              <a:t>.</a:t>
            </a:r>
            <a:endParaRPr lang="es-ES_tradnl" altLang="es-AR" sz="2400" dirty="0">
              <a:solidFill>
                <a:schemeClr val="tx1"/>
              </a:solidFill>
            </a:endParaRPr>
          </a:p>
        </p:txBody>
      </p:sp>
      <p:sp>
        <p:nvSpPr>
          <p:cNvPr id="7" name="6 Flecha derecha"/>
          <p:cNvSpPr/>
          <p:nvPr/>
        </p:nvSpPr>
        <p:spPr>
          <a:xfrm>
            <a:off x="3262037" y="1995426"/>
            <a:ext cx="1828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07560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EL ESTADO INTERNO</a:t>
            </a:r>
            <a:endParaRPr lang="es-AR" dirty="0"/>
          </a:p>
        </p:txBody>
      </p:sp>
      <p:sp>
        <p:nvSpPr>
          <p:cNvPr id="3" name="2 Marcador de contenido"/>
          <p:cNvSpPr>
            <a:spLocks noGrp="1"/>
          </p:cNvSpPr>
          <p:nvPr>
            <p:ph idx="1"/>
          </p:nvPr>
        </p:nvSpPr>
        <p:spPr>
          <a:xfrm>
            <a:off x="457200" y="1371600"/>
            <a:ext cx="8229600" cy="5486400"/>
          </a:xfrm>
        </p:spPr>
        <p:txBody>
          <a:bodyPr>
            <a:normAutofit lnSpcReduction="10000"/>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s-AR" dirty="0" smtClean="0"/>
          </a:p>
          <a:p>
            <a:pPr marL="285750" lvl="0" indent="-285750"/>
            <a:r>
              <a:rPr lang="es-ES" dirty="0"/>
              <a:t>Reserva una </a:t>
            </a:r>
            <a:r>
              <a:rPr lang="es-ES" b="1" dirty="0"/>
              <a:t>locación de memoria </a:t>
            </a:r>
            <a:r>
              <a:rPr lang="es-ES" dirty="0"/>
              <a:t>para la variable  </a:t>
            </a:r>
            <a:r>
              <a:rPr lang="es-ES" b="1" dirty="0" smtClean="0">
                <a:latin typeface="Courier New" panose="02070309020205020404" pitchFamily="49" charset="0"/>
                <a:cs typeface="Courier New" panose="02070309020205020404" pitchFamily="49" charset="0"/>
              </a:rPr>
              <a:t>t.</a:t>
            </a:r>
            <a:endParaRPr lang="es-AR" b="1" dirty="0">
              <a:latin typeface="Courier New" panose="02070309020205020404" pitchFamily="49" charset="0"/>
              <a:cs typeface="Courier New" panose="02070309020205020404" pitchFamily="49" charset="0"/>
            </a:endParaRPr>
          </a:p>
          <a:p>
            <a:pPr marL="285750" lvl="0" indent="-285750"/>
            <a:r>
              <a:rPr lang="es-ES" dirty="0"/>
              <a:t>Reserva un </a:t>
            </a:r>
            <a:r>
              <a:rPr lang="es-ES" b="1" dirty="0"/>
              <a:t>bloque en memoria </a:t>
            </a:r>
            <a:r>
              <a:rPr lang="es-ES" dirty="0"/>
              <a:t>para mantener el </a:t>
            </a:r>
            <a:r>
              <a:rPr lang="es-ES" b="1" dirty="0">
                <a:solidFill>
                  <a:srgbClr val="0070C0"/>
                </a:solidFill>
              </a:rPr>
              <a:t>estado interno</a:t>
            </a:r>
            <a:r>
              <a:rPr lang="es-ES" dirty="0"/>
              <a:t> del objeto, esto es, los valores de los atributos de instancia. </a:t>
            </a:r>
            <a:endParaRPr lang="es-AR" dirty="0"/>
          </a:p>
          <a:p>
            <a:pPr marL="285750" indent="-285750"/>
            <a:r>
              <a:rPr lang="es-ES" dirty="0">
                <a:solidFill>
                  <a:sysClr val="windowText" lastClr="000000"/>
                </a:solidFill>
              </a:rPr>
              <a:t>Ejecuta el constructor que inicializa los atributos de instancia con los valores de los parámetros.</a:t>
            </a:r>
            <a:endParaRPr lang="es-AR" dirty="0">
              <a:solidFill>
                <a:sysClr val="windowText" lastClr="000000"/>
              </a:solidFill>
            </a:endParaRPr>
          </a:p>
          <a:p>
            <a:pPr marL="285750" lvl="0" indent="-285750"/>
            <a:r>
              <a:rPr lang="es-ES" dirty="0" smtClean="0"/>
              <a:t>Liga </a:t>
            </a:r>
            <a:r>
              <a:rPr lang="es-ES" dirty="0"/>
              <a:t>la variable </a:t>
            </a:r>
            <a:r>
              <a:rPr lang="es-ES" b="1" dirty="0" smtClean="0">
                <a:latin typeface="Courier New" panose="02070309020205020404" pitchFamily="49" charset="0"/>
                <a:cs typeface="Courier New" panose="02070309020205020404" pitchFamily="49" charset="0"/>
              </a:rPr>
              <a:t>t</a:t>
            </a:r>
            <a:r>
              <a:rPr lang="es-ES" dirty="0" smtClean="0"/>
              <a:t> </a:t>
            </a:r>
            <a:r>
              <a:rPr lang="es-ES" dirty="0"/>
              <a:t>al objeto, almacenando en </a:t>
            </a:r>
            <a:r>
              <a:rPr lang="es-ES" b="1" dirty="0" smtClean="0">
                <a:latin typeface="Courier New" pitchFamily="49" charset="0"/>
                <a:cs typeface="Courier New" pitchFamily="49" charset="0"/>
              </a:rPr>
              <a:t>t</a:t>
            </a:r>
            <a:r>
              <a:rPr lang="es-ES" dirty="0" smtClean="0"/>
              <a:t> </a:t>
            </a:r>
            <a:r>
              <a:rPr lang="es-ES" dirty="0"/>
              <a:t>la dirección del bloque de memoria que mantiene el estado interno del objeto. </a:t>
            </a:r>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30</a:t>
            </a:fld>
            <a:endParaRPr lang="en-US"/>
          </a:p>
        </p:txBody>
      </p:sp>
      <p:sp>
        <p:nvSpPr>
          <p:cNvPr id="6" name="2 Marcador de contenido"/>
          <p:cNvSpPr txBox="1">
            <a:spLocks/>
          </p:cNvSpPr>
          <p:nvPr/>
        </p:nvSpPr>
        <p:spPr>
          <a:xfrm>
            <a:off x="457200" y="1371600"/>
            <a:ext cx="8229600" cy="457200"/>
          </a:xfrm>
          <a:prstGeom prst="rect">
            <a:avLst/>
          </a:prstGeom>
          <a:solidFill>
            <a:schemeClr val="bg1">
              <a:lumMod val="75000"/>
              <a:alpha val="95000"/>
            </a:schemeClr>
          </a:solidFill>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None/>
            </a:pPr>
            <a:r>
              <a:rPr lang="es-ES" b="1" dirty="0">
                <a:solidFill>
                  <a:sysClr val="windowText" lastClr="000000"/>
                </a:solidFill>
                <a:latin typeface="Courier New" panose="02070309020205020404" pitchFamily="49" charset="0"/>
                <a:cs typeface="Courier New" panose="02070309020205020404" pitchFamily="49" charset="0"/>
              </a:rPr>
              <a:t>Termostato t = new Termostato(20,15);</a:t>
            </a:r>
          </a:p>
        </p:txBody>
      </p:sp>
      <p:sp>
        <p:nvSpPr>
          <p:cNvPr id="10" name="9 Rectángulo"/>
          <p:cNvSpPr/>
          <p:nvPr/>
        </p:nvSpPr>
        <p:spPr>
          <a:xfrm>
            <a:off x="4572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a:t>
            </a:r>
            <a:endParaRPr lang="es-AR" b="1" dirty="0">
              <a:solidFill>
                <a:sysClr val="windowText" lastClr="000000"/>
              </a:solidFill>
            </a:endParaRPr>
          </a:p>
        </p:txBody>
      </p:sp>
      <p:cxnSp>
        <p:nvCxnSpPr>
          <p:cNvPr id="11" name="10 Conector recto"/>
          <p:cNvCxnSpPr/>
          <p:nvPr/>
        </p:nvCxnSpPr>
        <p:spPr>
          <a:xfrm>
            <a:off x="1039504" y="2393916"/>
            <a:ext cx="73703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1776536" y="2146486"/>
            <a:ext cx="2795464" cy="901514"/>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942275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err="1" smtClean="0"/>
              <a:t>Declaración</a:t>
            </a:r>
            <a:r>
              <a:rPr lang="en-US" dirty="0" smtClean="0"/>
              <a:t> de variables</a:t>
            </a:r>
            <a:endParaRPr lang="es-AR" dirty="0"/>
          </a:p>
        </p:txBody>
      </p:sp>
      <p:sp>
        <p:nvSpPr>
          <p:cNvPr id="3" name="2 Marcador de contenido"/>
          <p:cNvSpPr>
            <a:spLocks noGrp="1"/>
          </p:cNvSpPr>
          <p:nvPr>
            <p:ph idx="1"/>
          </p:nvPr>
        </p:nvSpPr>
        <p:spPr>
          <a:xfrm>
            <a:off x="457200" y="1371600"/>
            <a:ext cx="8229600" cy="5486400"/>
          </a:xfrm>
        </p:spPr>
        <p:txBody>
          <a:bodyPr>
            <a:normAutofit/>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s-AR" dirty="0" smtClean="0"/>
          </a:p>
          <a:p>
            <a:pPr marL="0" indent="0">
              <a:buNone/>
            </a:pPr>
            <a:r>
              <a:rPr lang="es-ES" dirty="0"/>
              <a:t>La </a:t>
            </a:r>
            <a:r>
              <a:rPr lang="es-ES" b="1" dirty="0"/>
              <a:t>declaración de cada variable </a:t>
            </a:r>
            <a:r>
              <a:rPr lang="es-ES" dirty="0"/>
              <a:t>de tipo clase </a:t>
            </a:r>
            <a:r>
              <a:rPr lang="es-ES" b="1" dirty="0">
                <a:latin typeface="Courier New" panose="02070309020205020404" pitchFamily="49" charset="0"/>
                <a:cs typeface="Courier New" panose="02070309020205020404" pitchFamily="49" charset="0"/>
              </a:rPr>
              <a:t>Termostato</a:t>
            </a:r>
            <a:r>
              <a:rPr lang="es-ES" dirty="0"/>
              <a:t> reserva un bloque de memoria que mantiene inicialmente una </a:t>
            </a:r>
            <a:r>
              <a:rPr lang="es-ES" b="1" dirty="0" smtClean="0"/>
              <a:t>referencia </a:t>
            </a:r>
            <a:r>
              <a:rPr lang="es-ES" b="1" dirty="0"/>
              <a:t>no ligada</a:t>
            </a:r>
            <a:r>
              <a:rPr lang="es-ES" dirty="0"/>
              <a:t>. </a:t>
            </a:r>
            <a:endParaRPr lang="es-AR"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31</a:t>
            </a:fld>
            <a:endParaRPr lang="en-US"/>
          </a:p>
        </p:txBody>
      </p:sp>
      <p:sp>
        <p:nvSpPr>
          <p:cNvPr id="6"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a:solidFill>
                  <a:sysClr val="windowText" lastClr="000000"/>
                </a:solidFill>
                <a:latin typeface="Courier New" panose="02070309020205020404" pitchFamily="49" charset="0"/>
                <a:cs typeface="Courier New" panose="02070309020205020404" pitchFamily="49" charset="0"/>
              </a:rPr>
              <a:t>Termostato t1;</a:t>
            </a:r>
          </a:p>
          <a:p>
            <a:pPr marL="0" indent="0">
              <a:spcBef>
                <a:spcPts val="0"/>
              </a:spcBef>
              <a:buNone/>
            </a:pPr>
            <a:r>
              <a:rPr lang="es-ES" b="1" dirty="0">
                <a:solidFill>
                  <a:sysClr val="windowText" lastClr="000000"/>
                </a:solidFill>
                <a:latin typeface="Courier New" panose="02070309020205020404" pitchFamily="49" charset="0"/>
                <a:cs typeface="Courier New" panose="02070309020205020404" pitchFamily="49" charset="0"/>
              </a:rPr>
              <a:t>Termostato t2;</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cxnSp>
        <p:nvCxnSpPr>
          <p:cNvPr id="40" name="39 Conector recto"/>
          <p:cNvCxnSpPr>
            <a:endCxn id="10" idx="3"/>
          </p:cNvCxnSpPr>
          <p:nvPr/>
        </p:nvCxnSpPr>
        <p:spPr>
          <a:xfrm flipH="1">
            <a:off x="1109464" y="2414972"/>
            <a:ext cx="28162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44 Conector recto"/>
          <p:cNvCxnSpPr>
            <a:endCxn id="15" idx="3"/>
          </p:cNvCxnSpPr>
          <p:nvPr/>
        </p:nvCxnSpPr>
        <p:spPr>
          <a:xfrm flipH="1">
            <a:off x="1109464" y="3370481"/>
            <a:ext cx="29611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705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10" grpId="0" animBg="1"/>
      <p:bldP spid="1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err="1" smtClean="0"/>
              <a:t>Creación</a:t>
            </a:r>
            <a:r>
              <a:rPr lang="en-US" dirty="0" smtClean="0"/>
              <a:t> de </a:t>
            </a:r>
            <a:r>
              <a:rPr lang="en-US" dirty="0" err="1" smtClean="0"/>
              <a:t>objetos</a:t>
            </a:r>
            <a:endParaRPr lang="es-AR" dirty="0"/>
          </a:p>
        </p:txBody>
      </p:sp>
      <p:sp>
        <p:nvSpPr>
          <p:cNvPr id="3" name="2 Marcador de contenido"/>
          <p:cNvSpPr>
            <a:spLocks noGrp="1"/>
          </p:cNvSpPr>
          <p:nvPr>
            <p:ph idx="1"/>
          </p:nvPr>
        </p:nvSpPr>
        <p:spPr>
          <a:xfrm>
            <a:off x="457200" y="1371600"/>
            <a:ext cx="8229600" cy="5486400"/>
          </a:xfrm>
        </p:spPr>
        <p:txBody>
          <a:bodyPr>
            <a:normAutofit/>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457200"/>
            <a:endParaRPr lang="es-AR" dirty="0" smtClean="0"/>
          </a:p>
          <a:p>
            <a:pPr marL="0" indent="0">
              <a:buNone/>
            </a:pPr>
            <a:r>
              <a:rPr lang="es-ES" dirty="0"/>
              <a:t>La </a:t>
            </a:r>
            <a:r>
              <a:rPr lang="es-ES" b="1" dirty="0"/>
              <a:t>creación de un objeto</a:t>
            </a:r>
            <a:r>
              <a:rPr lang="es-ES" dirty="0"/>
              <a:t> reserva un nuevo bloque de </a:t>
            </a:r>
            <a:r>
              <a:rPr lang="es-ES" dirty="0" smtClean="0"/>
              <a:t>memoria y </a:t>
            </a:r>
            <a:r>
              <a:rPr lang="es-ES" dirty="0"/>
              <a:t>ejecuta el </a:t>
            </a:r>
            <a:r>
              <a:rPr lang="es-ES" dirty="0" smtClean="0"/>
              <a:t>constructor de la clase </a:t>
            </a:r>
            <a:r>
              <a:rPr lang="es-ES" b="1" dirty="0" smtClean="0">
                <a:solidFill>
                  <a:sysClr val="windowText" lastClr="000000"/>
                </a:solidFill>
                <a:latin typeface="Courier New" panose="02070309020205020404" pitchFamily="49" charset="0"/>
                <a:cs typeface="Courier New" panose="02070309020205020404" pitchFamily="49" charset="0"/>
              </a:rPr>
              <a:t>Termostato</a:t>
            </a:r>
            <a:r>
              <a:rPr lang="es-ES" dirty="0" smtClean="0"/>
              <a:t>.</a:t>
            </a:r>
          </a:p>
          <a:p>
            <a:pPr marL="0" indent="0">
              <a:buNone/>
            </a:pPr>
            <a:r>
              <a:rPr lang="es-ES" dirty="0" smtClean="0"/>
              <a:t>La asignación liga el objeto a la variable </a:t>
            </a:r>
            <a:r>
              <a:rPr lang="es-ES" b="1" dirty="0" smtClean="0">
                <a:latin typeface="Courier New" panose="02070309020205020404" pitchFamily="49" charset="0"/>
                <a:cs typeface="Courier New" panose="02070309020205020404" pitchFamily="49" charset="0"/>
              </a:rPr>
              <a:t>t1</a:t>
            </a:r>
            <a:r>
              <a:rPr lang="es-ES" dirty="0" smtClean="0"/>
              <a:t>. </a:t>
            </a:r>
            <a:endParaRPr lang="es-AR" dirty="0"/>
          </a:p>
          <a:p>
            <a:pPr marL="0" indent="0">
              <a:buNone/>
            </a:pPr>
            <a:endParaRPr lang="es-E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32</a:t>
            </a:fld>
            <a:endParaRPr lang="en-US"/>
          </a:p>
        </p:txBody>
      </p:sp>
      <p:sp>
        <p:nvSpPr>
          <p:cNvPr id="6"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None/>
            </a:pPr>
            <a:r>
              <a:rPr lang="es-ES" b="1" dirty="0">
                <a:solidFill>
                  <a:sysClr val="windowText" lastClr="000000"/>
                </a:solidFill>
                <a:latin typeface="Courier New" panose="02070309020205020404" pitchFamily="49" charset="0"/>
                <a:cs typeface="Courier New" panose="02070309020205020404" pitchFamily="49" charset="0"/>
              </a:rPr>
              <a:t>t1 = new Termostato (20,15);</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cxnSp>
        <p:nvCxnSpPr>
          <p:cNvPr id="45" name="44 Conector recto"/>
          <p:cNvCxnSpPr>
            <a:endCxn id="15" idx="3"/>
          </p:cNvCxnSpPr>
          <p:nvPr/>
        </p:nvCxnSpPr>
        <p:spPr>
          <a:xfrm flipH="1">
            <a:off x="1109464" y="3370481"/>
            <a:ext cx="29611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7" name="46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0740347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err="1" smtClean="0"/>
              <a:t>Creación</a:t>
            </a:r>
            <a:r>
              <a:rPr lang="en-US" dirty="0" smtClean="0"/>
              <a:t> de </a:t>
            </a:r>
            <a:r>
              <a:rPr lang="en-US" dirty="0" err="1" smtClean="0"/>
              <a:t>objetos</a:t>
            </a:r>
            <a:endParaRPr lang="es-AR" dirty="0"/>
          </a:p>
        </p:txBody>
      </p:sp>
      <p:sp>
        <p:nvSpPr>
          <p:cNvPr id="3" name="2 Marcador de contenido"/>
          <p:cNvSpPr>
            <a:spLocks noGrp="1"/>
          </p:cNvSpPr>
          <p:nvPr>
            <p:ph idx="1"/>
          </p:nvPr>
        </p:nvSpPr>
        <p:spPr>
          <a:xfrm>
            <a:off x="457200" y="1371600"/>
            <a:ext cx="8229600" cy="5486400"/>
          </a:xfrm>
        </p:spPr>
        <p:txBody>
          <a:bodyPr>
            <a:normAutofit lnSpcReduction="10000"/>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s-AR" dirty="0" smtClean="0"/>
          </a:p>
          <a:p>
            <a:pPr marL="0" indent="0">
              <a:buNone/>
            </a:pPr>
            <a:r>
              <a:rPr lang="es-ES" dirty="0"/>
              <a:t>Cada</a:t>
            </a:r>
            <a:r>
              <a:rPr lang="es-ES" b="1" dirty="0">
                <a:solidFill>
                  <a:srgbClr val="0070C0"/>
                </a:solidFill>
              </a:rPr>
              <a:t> objeto de software </a:t>
            </a:r>
            <a:r>
              <a:rPr lang="es-ES" dirty="0"/>
              <a:t>representa a un </a:t>
            </a:r>
            <a:r>
              <a:rPr lang="es-ES" b="1" dirty="0">
                <a:solidFill>
                  <a:srgbClr val="0070C0"/>
                </a:solidFill>
              </a:rPr>
              <a:t>objeto del problema</a:t>
            </a:r>
            <a:r>
              <a:rPr lang="es-ES" dirty="0"/>
              <a:t>, en este caso un termostato. </a:t>
            </a:r>
          </a:p>
          <a:p>
            <a:pPr marL="0" indent="0">
              <a:buNone/>
            </a:pPr>
            <a:r>
              <a:rPr lang="es-ES" dirty="0"/>
              <a:t>El estado interno del objeto de software mantiene los valores de los atributos que modelan a un termostato. </a:t>
            </a:r>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33</a:t>
            </a:fld>
            <a:endParaRPr lang="en-US"/>
          </a:p>
        </p:txBody>
      </p:sp>
      <p:sp>
        <p:nvSpPr>
          <p:cNvPr id="6"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smtClean="0">
                <a:solidFill>
                  <a:sysClr val="windowText" lastClr="000000"/>
                </a:solidFill>
                <a:latin typeface="Courier New" panose="02070309020205020404" pitchFamily="49" charset="0"/>
                <a:cs typeface="Courier New" panose="02070309020205020404" pitchFamily="49" charset="0"/>
              </a:rPr>
              <a:t>t1 = new Termostato (20,15);</a:t>
            </a:r>
          </a:p>
          <a:p>
            <a:pPr marL="0" indent="0">
              <a:spcBef>
                <a:spcPts val="0"/>
              </a:spcBef>
              <a:buNone/>
            </a:pPr>
            <a:r>
              <a:rPr lang="es-ES" b="1" dirty="0" smtClean="0">
                <a:solidFill>
                  <a:sysClr val="windowText" lastClr="000000"/>
                </a:solidFill>
                <a:latin typeface="Courier New" panose="02070309020205020404" pitchFamily="49" charset="0"/>
                <a:cs typeface="Courier New" panose="02070309020205020404" pitchFamily="49" charset="0"/>
              </a:rPr>
              <a:t>t2 = new Termostato (20,17);</a:t>
            </a:r>
            <a:endParaRPr lang="es-ES" b="1" dirty="0">
              <a:solidFill>
                <a:sysClr val="windowText" lastClr="000000"/>
              </a:solidFill>
              <a:latin typeface="Courier New" panose="02070309020205020404" pitchFamily="49" charset="0"/>
              <a:cs typeface="Courier New" panose="02070309020205020404" pitchFamily="49" charset="0"/>
            </a:endParaRP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cxnSp>
        <p:nvCxnSpPr>
          <p:cNvPr id="45" name="44 Conector recto"/>
          <p:cNvCxnSpPr/>
          <p:nvPr/>
        </p:nvCxnSpPr>
        <p:spPr>
          <a:xfrm flipH="1">
            <a:off x="1123950" y="3390900"/>
            <a:ext cx="28162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46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2" name="11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actual=17</a:t>
            </a:r>
            <a:endParaRPr lang="es-AR" b="1" dirty="0">
              <a:solidFill>
                <a:sysClr val="windowText" lastClr="000000"/>
              </a:solidFill>
              <a:latin typeface="Courier New" panose="02070309020205020404" pitchFamily="49" charset="0"/>
              <a:cs typeface="Courier New" panose="02070309020205020404" pitchFamily="49" charset="0"/>
            </a:endParaRPr>
          </a:p>
        </p:txBody>
      </p:sp>
      <p:cxnSp>
        <p:nvCxnSpPr>
          <p:cNvPr id="13" name="12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0397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Asignación </a:t>
            </a:r>
            <a:r>
              <a:rPr lang="es-AR" dirty="0"/>
              <a:t>de </a:t>
            </a:r>
            <a:r>
              <a:rPr lang="es-AR" dirty="0" smtClean="0"/>
              <a:t>referencias</a:t>
            </a:r>
            <a:endParaRPr lang="es-AR" dirty="0"/>
          </a:p>
        </p:txBody>
      </p:sp>
      <p:sp>
        <p:nvSpPr>
          <p:cNvPr id="3" name="2 Marcador de contenido"/>
          <p:cNvSpPr>
            <a:spLocks noGrp="1"/>
          </p:cNvSpPr>
          <p:nvPr>
            <p:ph idx="1"/>
          </p:nvPr>
        </p:nvSpPr>
        <p:spPr>
          <a:xfrm>
            <a:off x="457200" y="1371600"/>
            <a:ext cx="8229600" cy="5486400"/>
          </a:xfrm>
        </p:spPr>
        <p:txBody>
          <a:bodyPr>
            <a:normAutofit/>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s-AR" dirty="0" smtClean="0"/>
          </a:p>
          <a:p>
            <a:pPr marL="0" indent="0">
              <a:buNone/>
            </a:pPr>
            <a:r>
              <a:rPr lang="es-ES" dirty="0"/>
              <a:t>Como las variables de </a:t>
            </a:r>
            <a:r>
              <a:rPr lang="es-ES" b="1" dirty="0"/>
              <a:t>tipo clase </a:t>
            </a:r>
            <a:r>
              <a:rPr lang="es-ES" dirty="0"/>
              <a:t>mantienen referencias, el </a:t>
            </a:r>
            <a:r>
              <a:rPr lang="es-ES" b="1" dirty="0"/>
              <a:t>operador de asignación</a:t>
            </a:r>
            <a:r>
              <a:rPr lang="es-ES" dirty="0"/>
              <a:t> asigna </a:t>
            </a:r>
            <a:r>
              <a:rPr lang="es-ES" b="1" dirty="0"/>
              <a:t>referencias</a:t>
            </a:r>
            <a:r>
              <a:rPr lang="es-ES" dirty="0"/>
              <a:t>. </a:t>
            </a:r>
            <a:endParaRPr lang="es-ES" dirty="0" smtClean="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34</a:t>
            </a:fld>
            <a:endParaRPr lang="en-US"/>
          </a:p>
        </p:txBody>
      </p:sp>
      <p:sp>
        <p:nvSpPr>
          <p:cNvPr id="6"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a:solidFill>
                  <a:sysClr val="windowText" lastClr="000000"/>
                </a:solidFill>
                <a:latin typeface="Courier New" panose="02070309020205020404" pitchFamily="49" charset="0"/>
                <a:cs typeface="Courier New" panose="02070309020205020404" pitchFamily="49" charset="0"/>
              </a:rPr>
              <a:t>Termostato t3 = t2;</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sp>
        <p:nvSpPr>
          <p:cNvPr id="47" name="46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2" name="11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actual=17</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4" name="13 Rectángulo"/>
          <p:cNvSpPr/>
          <p:nvPr/>
        </p:nvSpPr>
        <p:spPr>
          <a:xfrm>
            <a:off x="533400" y="40709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t3</a:t>
            </a:r>
            <a:endParaRPr lang="es-AR" b="1" dirty="0">
              <a:solidFill>
                <a:sysClr val="windowText" lastClr="000000"/>
              </a:solidFill>
            </a:endParaRPr>
          </a:p>
        </p:txBody>
      </p:sp>
      <p:cxnSp>
        <p:nvCxnSpPr>
          <p:cNvPr id="7" name="6 Conector angular"/>
          <p:cNvCxnSpPr/>
          <p:nvPr/>
        </p:nvCxnSpPr>
        <p:spPr>
          <a:xfrm flipV="1">
            <a:off x="1123950" y="3754219"/>
            <a:ext cx="542850" cy="436781"/>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614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Modificación </a:t>
            </a:r>
            <a:r>
              <a:rPr lang="es-AR" dirty="0"/>
              <a:t>del estado interno</a:t>
            </a:r>
          </a:p>
        </p:txBody>
      </p:sp>
      <p:sp>
        <p:nvSpPr>
          <p:cNvPr id="3" name="2 Marcador de contenido"/>
          <p:cNvSpPr>
            <a:spLocks noGrp="1"/>
          </p:cNvSpPr>
          <p:nvPr>
            <p:ph idx="1"/>
          </p:nvPr>
        </p:nvSpPr>
        <p:spPr>
          <a:xfrm>
            <a:off x="457200" y="1371600"/>
            <a:ext cx="8229600" cy="5486400"/>
          </a:xfrm>
        </p:spPr>
        <p:txBody>
          <a:bodyPr>
            <a:normAutofit/>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s-AR" dirty="0" smtClean="0"/>
          </a:p>
          <a:p>
            <a:pPr marL="0" indent="0">
              <a:buNone/>
            </a:pPr>
            <a:r>
              <a:rPr lang="es-ES" dirty="0"/>
              <a:t>El mensaje </a:t>
            </a:r>
            <a:r>
              <a:rPr lang="es-ES" b="1" dirty="0" err="1">
                <a:latin typeface="Courier New" panose="02070309020205020404" pitchFamily="49" charset="0"/>
                <a:cs typeface="Courier New" panose="02070309020205020404" pitchFamily="49" charset="0"/>
              </a:rPr>
              <a:t>establecerActual</a:t>
            </a:r>
            <a:r>
              <a:rPr lang="es-ES" b="1" dirty="0">
                <a:latin typeface="Courier New" panose="02070309020205020404" pitchFamily="49" charset="0"/>
                <a:cs typeface="Courier New" panose="02070309020205020404" pitchFamily="49" charset="0"/>
              </a:rPr>
              <a:t> </a:t>
            </a:r>
            <a:r>
              <a:rPr lang="es-ES" dirty="0"/>
              <a:t>provoca la ejecución del método provisto por la clase </a:t>
            </a:r>
            <a:r>
              <a:rPr lang="es-ES" b="1" dirty="0">
                <a:latin typeface="Courier New" panose="02070309020205020404" pitchFamily="49" charset="0"/>
                <a:cs typeface="Courier New" panose="02070309020205020404" pitchFamily="49" charset="0"/>
              </a:rPr>
              <a:t>Termostato</a:t>
            </a:r>
            <a:r>
              <a:rPr lang="es-ES" dirty="0"/>
              <a:t>, que modifica el atributo </a:t>
            </a:r>
            <a:r>
              <a:rPr lang="es-ES" b="1" dirty="0">
                <a:latin typeface="Courier New" panose="02070309020205020404" pitchFamily="49" charset="0"/>
                <a:cs typeface="Courier New" panose="02070309020205020404" pitchFamily="49" charset="0"/>
              </a:rPr>
              <a:t>actual</a:t>
            </a:r>
            <a:r>
              <a:rPr lang="es-ES" dirty="0"/>
              <a:t> del objeto ligado a las variables </a:t>
            </a:r>
            <a:r>
              <a:rPr lang="es-ES" b="1" dirty="0">
                <a:latin typeface="Courier New" panose="02070309020205020404" pitchFamily="49" charset="0"/>
                <a:cs typeface="Courier New" panose="02070309020205020404" pitchFamily="49" charset="0"/>
              </a:rPr>
              <a:t>t2</a:t>
            </a:r>
            <a:r>
              <a:rPr lang="es-ES" dirty="0"/>
              <a:t> y </a:t>
            </a:r>
            <a:r>
              <a:rPr lang="es-ES" b="1" dirty="0">
                <a:latin typeface="Courier New" panose="02070309020205020404" pitchFamily="49" charset="0"/>
                <a:cs typeface="Courier New" panose="02070309020205020404" pitchFamily="49" charset="0"/>
              </a:rPr>
              <a:t>t3</a:t>
            </a:r>
            <a:r>
              <a:rPr lang="es-ES" dirty="0"/>
              <a:t>. </a:t>
            </a:r>
            <a:endParaRPr lang="es-AR"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35</a:t>
            </a:fld>
            <a:endParaRPr lang="en-US"/>
          </a:p>
        </p:txBody>
      </p:sp>
      <p:sp>
        <p:nvSpPr>
          <p:cNvPr id="6"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a:solidFill>
                  <a:sysClr val="windowText" lastClr="000000"/>
                </a:solidFill>
                <a:latin typeface="Courier New" panose="02070309020205020404" pitchFamily="49" charset="0"/>
                <a:cs typeface="Courier New" panose="02070309020205020404" pitchFamily="49" charset="0"/>
              </a:rPr>
              <a:t>t2.establecerActual(18);</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sp>
        <p:nvSpPr>
          <p:cNvPr id="47" name="46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2" name="11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actual=17</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4" name="13 Rectángulo"/>
          <p:cNvSpPr/>
          <p:nvPr/>
        </p:nvSpPr>
        <p:spPr>
          <a:xfrm>
            <a:off x="533400" y="40709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t3</a:t>
            </a:r>
            <a:endParaRPr lang="es-AR" b="1" dirty="0">
              <a:solidFill>
                <a:sysClr val="windowText" lastClr="000000"/>
              </a:solidFill>
            </a:endParaRPr>
          </a:p>
        </p:txBody>
      </p:sp>
      <p:cxnSp>
        <p:nvCxnSpPr>
          <p:cNvPr id="7" name="6 Conector angular"/>
          <p:cNvCxnSpPr/>
          <p:nvPr/>
        </p:nvCxnSpPr>
        <p:spPr>
          <a:xfrm flipV="1">
            <a:off x="1123950" y="3742267"/>
            <a:ext cx="542850" cy="436781"/>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19 Rectángulo"/>
          <p:cNvSpPr/>
          <p:nvPr/>
        </p:nvSpPr>
        <p:spPr>
          <a:xfrm>
            <a:off x="1664249" y="3066904"/>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4" name="3 Flecha abajo"/>
          <p:cNvSpPr/>
          <p:nvPr/>
        </p:nvSpPr>
        <p:spPr>
          <a:xfrm rot="10800000">
            <a:off x="2667000" y="4038600"/>
            <a:ext cx="318781" cy="362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827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 y="32368"/>
            <a:ext cx="6248400" cy="1143000"/>
          </a:xfrm>
        </p:spPr>
        <p:txBody>
          <a:bodyPr/>
          <a:lstStyle/>
          <a:p>
            <a:r>
              <a:rPr lang="es-AR" dirty="0" smtClean="0"/>
              <a:t>Identidad</a:t>
            </a:r>
            <a:endParaRPr lang="es-AR" dirty="0"/>
          </a:p>
        </p:txBody>
      </p:sp>
      <p:sp>
        <p:nvSpPr>
          <p:cNvPr id="3" name="2 Marcador de contenido"/>
          <p:cNvSpPr>
            <a:spLocks noGrp="1"/>
          </p:cNvSpPr>
          <p:nvPr>
            <p:ph idx="1"/>
          </p:nvPr>
        </p:nvSpPr>
        <p:spPr>
          <a:xfrm>
            <a:off x="457200" y="1371600"/>
            <a:ext cx="8229600" cy="5486400"/>
          </a:xfrm>
        </p:spPr>
        <p:txBody>
          <a:bodyPr>
            <a:normAutofit/>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0" indent="0">
              <a:buNone/>
            </a:pPr>
            <a:r>
              <a:rPr lang="es-ES" dirty="0" smtClean="0"/>
              <a:t>Muestra en consola:</a:t>
            </a:r>
            <a:endParaRPr lang="es-AR"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36</a:t>
            </a:fld>
            <a:endParaRPr lang="en-US"/>
          </a:p>
        </p:txBody>
      </p:sp>
      <p:sp>
        <p:nvSpPr>
          <p:cNvPr id="6"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err="1">
                <a:solidFill>
                  <a:sysClr val="windowText" lastClr="000000"/>
                </a:solidFill>
                <a:latin typeface="Courier New" panose="02070309020205020404" pitchFamily="49" charset="0"/>
                <a:cs typeface="Courier New" panose="02070309020205020404" pitchFamily="49" charset="0"/>
              </a:rPr>
              <a:t>System.out.println</a:t>
            </a:r>
            <a:r>
              <a:rPr lang="es-ES" b="1" dirty="0">
                <a:solidFill>
                  <a:sysClr val="windowText" lastClr="000000"/>
                </a:solidFill>
                <a:latin typeface="Courier New" panose="02070309020205020404" pitchFamily="49" charset="0"/>
                <a:cs typeface="Courier New" panose="02070309020205020404" pitchFamily="49" charset="0"/>
              </a:rPr>
              <a:t> (t3.toString());</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sp>
        <p:nvSpPr>
          <p:cNvPr id="47" name="46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2" name="11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4" name="13 Rectángulo"/>
          <p:cNvSpPr/>
          <p:nvPr/>
        </p:nvSpPr>
        <p:spPr>
          <a:xfrm>
            <a:off x="533400" y="40709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t3</a:t>
            </a:r>
            <a:endParaRPr lang="es-AR" b="1" dirty="0">
              <a:solidFill>
                <a:sysClr val="windowText" lastClr="000000"/>
              </a:solidFill>
            </a:endParaRPr>
          </a:p>
        </p:txBody>
      </p:sp>
      <p:pic>
        <p:nvPicPr>
          <p:cNvPr id="16" name="Picture 2" descr="Resultado de imagen para monitor de p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4400" y="4529425"/>
            <a:ext cx="2819400" cy="232857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7786" y="5267335"/>
            <a:ext cx="2387414" cy="1019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2" name="21 Conector angular"/>
          <p:cNvCxnSpPr/>
          <p:nvPr/>
        </p:nvCxnSpPr>
        <p:spPr>
          <a:xfrm flipV="1">
            <a:off x="1123950" y="3742267"/>
            <a:ext cx="542850" cy="436781"/>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4984936" y="5572135"/>
            <a:ext cx="1676400" cy="369332"/>
          </a:xfrm>
          <a:prstGeom prst="rect">
            <a:avLst/>
          </a:prstGeom>
          <a:solidFill>
            <a:schemeClr val="bg1"/>
          </a:solidFill>
        </p:spPr>
        <p:txBody>
          <a:bodyPr wrap="square" rtlCol="0">
            <a:spAutoFit/>
          </a:bodyPr>
          <a:lstStyle/>
          <a:p>
            <a:r>
              <a:rPr lang="en-US" dirty="0" smtClean="0">
                <a:latin typeface="Courier New" pitchFamily="49" charset="0"/>
                <a:cs typeface="Courier New" pitchFamily="49" charset="0"/>
              </a:rPr>
              <a:t>20 18</a:t>
            </a:r>
            <a:endParaRPr lang="es-AR" dirty="0">
              <a:latin typeface="Courier New" pitchFamily="49" charset="0"/>
              <a:cs typeface="Courier New" pitchFamily="49" charset="0"/>
            </a:endParaRPr>
          </a:p>
        </p:txBody>
      </p:sp>
    </p:spTree>
    <p:extLst>
      <p:ext uri="{BB962C8B-B14F-4D97-AF65-F5344CB8AC3E}">
        <p14:creationId xmlns:p14="http://schemas.microsoft.com/office/powerpoint/2010/main" val="243221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 y="32368"/>
            <a:ext cx="6248400" cy="1143000"/>
          </a:xfrm>
        </p:spPr>
        <p:txBody>
          <a:bodyPr/>
          <a:lstStyle/>
          <a:p>
            <a:r>
              <a:rPr lang="es-AR" dirty="0" smtClean="0"/>
              <a:t>Identidad</a:t>
            </a:r>
            <a:endParaRPr lang="es-AR" dirty="0"/>
          </a:p>
        </p:txBody>
      </p:sp>
      <p:sp>
        <p:nvSpPr>
          <p:cNvPr id="3" name="2 Marcador de contenido"/>
          <p:cNvSpPr>
            <a:spLocks noGrp="1"/>
          </p:cNvSpPr>
          <p:nvPr>
            <p:ph idx="1"/>
          </p:nvPr>
        </p:nvSpPr>
        <p:spPr>
          <a:xfrm>
            <a:off x="457200" y="1371600"/>
            <a:ext cx="8229600" cy="5486400"/>
          </a:xfrm>
        </p:spPr>
        <p:txBody>
          <a:bodyPr>
            <a:normAutofit/>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0" indent="0">
              <a:buNone/>
            </a:pPr>
            <a:r>
              <a:rPr lang="es-ES" dirty="0" smtClean="0"/>
              <a:t>Muestra en consola:</a:t>
            </a:r>
            <a:endParaRPr lang="es-AR"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37</a:t>
            </a:fld>
            <a:endParaRPr lang="en-US"/>
          </a:p>
        </p:txBody>
      </p:sp>
      <p:sp>
        <p:nvSpPr>
          <p:cNvPr id="6"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err="1">
                <a:solidFill>
                  <a:sysClr val="windowText" lastClr="000000"/>
                </a:solidFill>
                <a:latin typeface="Courier New" panose="02070309020205020404" pitchFamily="49" charset="0"/>
                <a:cs typeface="Courier New" panose="02070309020205020404" pitchFamily="49" charset="0"/>
              </a:rPr>
              <a:t>System.out.println</a:t>
            </a:r>
            <a:r>
              <a:rPr lang="es-ES" b="1" dirty="0">
                <a:solidFill>
                  <a:sysClr val="windowText" lastClr="000000"/>
                </a:solidFill>
                <a:latin typeface="Courier New" panose="02070309020205020404" pitchFamily="49" charset="0"/>
                <a:cs typeface="Courier New" panose="02070309020205020404" pitchFamily="49" charset="0"/>
              </a:rPr>
              <a:t> (</a:t>
            </a:r>
            <a:r>
              <a:rPr lang="es-ES" b="1" dirty="0" smtClean="0">
                <a:solidFill>
                  <a:sysClr val="windowText" lastClr="000000"/>
                </a:solidFill>
                <a:latin typeface="Courier New" panose="02070309020205020404" pitchFamily="49" charset="0"/>
                <a:cs typeface="Courier New" panose="02070309020205020404" pitchFamily="49" charset="0"/>
              </a:rPr>
              <a:t>t2.toString</a:t>
            </a:r>
            <a:r>
              <a:rPr lang="es-ES" b="1" dirty="0">
                <a:solidFill>
                  <a:sysClr val="windowText" lastClr="000000"/>
                </a:solidFill>
                <a:latin typeface="Courier New" panose="02070309020205020404" pitchFamily="49" charset="0"/>
                <a:cs typeface="Courier New" panose="02070309020205020404" pitchFamily="49" charset="0"/>
              </a:rPr>
              <a:t>());</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sp>
        <p:nvSpPr>
          <p:cNvPr id="47" name="46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2" name="11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4" name="13 Rectángulo"/>
          <p:cNvSpPr/>
          <p:nvPr/>
        </p:nvSpPr>
        <p:spPr>
          <a:xfrm>
            <a:off x="533400" y="40709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t3</a:t>
            </a:r>
            <a:endParaRPr lang="es-AR" b="1" dirty="0">
              <a:solidFill>
                <a:sysClr val="windowText" lastClr="000000"/>
              </a:solidFill>
            </a:endParaRPr>
          </a:p>
        </p:txBody>
      </p:sp>
      <p:pic>
        <p:nvPicPr>
          <p:cNvPr id="16" name="Picture 2" descr="Resultado de imagen para monitor de p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4400" y="4529425"/>
            <a:ext cx="2819400" cy="232857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7786" y="5267335"/>
            <a:ext cx="2387414" cy="1019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16 CuadroTexto"/>
          <p:cNvSpPr txBox="1"/>
          <p:nvPr/>
        </p:nvSpPr>
        <p:spPr>
          <a:xfrm>
            <a:off x="4984936" y="5572135"/>
            <a:ext cx="1676400" cy="369332"/>
          </a:xfrm>
          <a:prstGeom prst="rect">
            <a:avLst/>
          </a:prstGeom>
          <a:solidFill>
            <a:schemeClr val="bg1"/>
          </a:solidFill>
        </p:spPr>
        <p:txBody>
          <a:bodyPr wrap="square" rtlCol="0">
            <a:spAutoFit/>
          </a:bodyPr>
          <a:lstStyle/>
          <a:p>
            <a:r>
              <a:rPr lang="en-US" dirty="0" smtClean="0">
                <a:latin typeface="Courier New" pitchFamily="49" charset="0"/>
                <a:cs typeface="Courier New" pitchFamily="49" charset="0"/>
              </a:rPr>
              <a:t>20 18</a:t>
            </a:r>
            <a:endParaRPr lang="es-AR" dirty="0">
              <a:latin typeface="Courier New" pitchFamily="49" charset="0"/>
              <a:cs typeface="Courier New" pitchFamily="49" charset="0"/>
            </a:endParaRPr>
          </a:p>
        </p:txBody>
      </p:sp>
      <p:cxnSp>
        <p:nvCxnSpPr>
          <p:cNvPr id="22" name="21 Conector angular"/>
          <p:cNvCxnSpPr/>
          <p:nvPr/>
        </p:nvCxnSpPr>
        <p:spPr>
          <a:xfrm flipV="1">
            <a:off x="1123950" y="3742267"/>
            <a:ext cx="542850" cy="436781"/>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4993575" y="5879068"/>
            <a:ext cx="1676400" cy="369332"/>
          </a:xfrm>
          <a:prstGeom prst="rect">
            <a:avLst/>
          </a:prstGeom>
          <a:solidFill>
            <a:schemeClr val="bg1"/>
          </a:solidFill>
        </p:spPr>
        <p:txBody>
          <a:bodyPr wrap="square" rtlCol="0">
            <a:spAutoFit/>
          </a:bodyPr>
          <a:lstStyle/>
          <a:p>
            <a:r>
              <a:rPr lang="en-US" dirty="0" smtClean="0">
                <a:latin typeface="Courier New" pitchFamily="49" charset="0"/>
                <a:cs typeface="Courier New" pitchFamily="49" charset="0"/>
              </a:rPr>
              <a:t>20 18</a:t>
            </a:r>
            <a:endParaRPr lang="es-AR" dirty="0">
              <a:latin typeface="Courier New" pitchFamily="49" charset="0"/>
              <a:cs typeface="Courier New" pitchFamily="49" charset="0"/>
            </a:endParaRPr>
          </a:p>
        </p:txBody>
      </p:sp>
    </p:spTree>
    <p:extLst>
      <p:ext uri="{BB962C8B-B14F-4D97-AF65-F5344CB8AC3E}">
        <p14:creationId xmlns:p14="http://schemas.microsoft.com/office/powerpoint/2010/main" val="243221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 y="32368"/>
            <a:ext cx="6400800" cy="1143000"/>
          </a:xfrm>
        </p:spPr>
        <p:txBody>
          <a:bodyPr/>
          <a:lstStyle/>
          <a:p>
            <a:r>
              <a:rPr lang="es-AR" dirty="0"/>
              <a:t>I</a:t>
            </a:r>
            <a:r>
              <a:rPr lang="es-AR" dirty="0" smtClean="0"/>
              <a:t>dentidad</a:t>
            </a:r>
            <a:endParaRPr lang="es-AR" dirty="0"/>
          </a:p>
        </p:txBody>
      </p:sp>
      <p:sp>
        <p:nvSpPr>
          <p:cNvPr id="3" name="2 Marcador de contenido"/>
          <p:cNvSpPr>
            <a:spLocks noGrp="1"/>
          </p:cNvSpPr>
          <p:nvPr>
            <p:ph idx="1"/>
          </p:nvPr>
        </p:nvSpPr>
        <p:spPr>
          <a:xfrm>
            <a:off x="457200" y="1371600"/>
            <a:ext cx="8229600" cy="5486400"/>
          </a:xfrm>
        </p:spPr>
        <p:txBody>
          <a:bodyPr>
            <a:normAutofit/>
          </a:bodyPr>
          <a:lstStyle/>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r>
              <a:rPr lang="es-AR" dirty="0" smtClean="0"/>
              <a:t>El </a:t>
            </a:r>
            <a:r>
              <a:rPr lang="es-AR" dirty="0"/>
              <a:t>operador relacional compara los valores de las variables, es decir,  compara referencias. </a:t>
            </a:r>
            <a:endParaRPr lang="es-AR" sz="2000" b="1" dirty="0">
              <a:latin typeface="Courier New" panose="02070309020205020404" pitchFamily="49" charset="0"/>
              <a:cs typeface="Courier New" panose="02070309020205020404" pitchFamily="49" charset="0"/>
            </a:endParaRPr>
          </a:p>
          <a:p>
            <a:pPr marL="457200">
              <a:spcBef>
                <a:spcPts val="600"/>
              </a:spcBef>
            </a:pPr>
            <a:endParaRPr lang="es-AR" dirty="0" smtClean="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38</a:t>
            </a:fld>
            <a:endParaRPr lang="en-US"/>
          </a:p>
        </p:txBody>
      </p:sp>
      <p:sp>
        <p:nvSpPr>
          <p:cNvPr id="6" name="2 Marcador de contenido"/>
          <p:cNvSpPr txBox="1">
            <a:spLocks/>
          </p:cNvSpPr>
          <p:nvPr/>
        </p:nvSpPr>
        <p:spPr>
          <a:xfrm>
            <a:off x="4800600" y="2829694"/>
            <a:ext cx="1905000" cy="1333500"/>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a:latin typeface="Courier New" panose="02070309020205020404" pitchFamily="49" charset="0"/>
                <a:cs typeface="Courier New" panose="02070309020205020404" pitchFamily="49" charset="0"/>
              </a:rPr>
              <a:t>t1 == t3 </a:t>
            </a:r>
          </a:p>
          <a:p>
            <a:pPr marL="0" indent="0">
              <a:spcBef>
                <a:spcPts val="0"/>
              </a:spcBef>
              <a:buNone/>
            </a:pPr>
            <a:r>
              <a:rPr lang="es-ES" b="1" dirty="0">
                <a:latin typeface="Courier New" panose="02070309020205020404" pitchFamily="49" charset="0"/>
                <a:cs typeface="Courier New" panose="02070309020205020404" pitchFamily="49" charset="0"/>
              </a:rPr>
              <a:t>t2 == t3 </a:t>
            </a:r>
          </a:p>
          <a:p>
            <a:pPr marL="0" indent="0">
              <a:spcBef>
                <a:spcPts val="0"/>
              </a:spcBef>
              <a:buNone/>
            </a:pPr>
            <a:r>
              <a:rPr lang="es-ES" b="1" dirty="0">
                <a:latin typeface="Courier New" panose="02070309020205020404" pitchFamily="49" charset="0"/>
                <a:cs typeface="Courier New" panose="02070309020205020404" pitchFamily="49" charset="0"/>
              </a:rPr>
              <a:t>t4 == t3</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sp>
        <p:nvSpPr>
          <p:cNvPr id="47" name="46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2" name="11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4" name="13 Rectángulo"/>
          <p:cNvSpPr/>
          <p:nvPr/>
        </p:nvSpPr>
        <p:spPr>
          <a:xfrm>
            <a:off x="533400" y="40709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t3</a:t>
            </a:r>
            <a:endParaRPr lang="es-AR" b="1" dirty="0">
              <a:solidFill>
                <a:sysClr val="windowText" lastClr="000000"/>
              </a:solidFill>
            </a:endParaRPr>
          </a:p>
        </p:txBody>
      </p:sp>
      <p:sp>
        <p:nvSpPr>
          <p:cNvPr id="16" name="15 Rectángulo"/>
          <p:cNvSpPr/>
          <p:nvPr/>
        </p:nvSpPr>
        <p:spPr>
          <a:xfrm>
            <a:off x="1666800" y="40194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8" name="17 Rectángulo"/>
          <p:cNvSpPr/>
          <p:nvPr/>
        </p:nvSpPr>
        <p:spPr>
          <a:xfrm>
            <a:off x="533400" y="4724400"/>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t4</a:t>
            </a:r>
            <a:endParaRPr lang="es-AR" b="1" dirty="0">
              <a:solidFill>
                <a:sysClr val="windowText" lastClr="000000"/>
              </a:solidFill>
            </a:endParaRPr>
          </a:p>
        </p:txBody>
      </p:sp>
      <p:sp>
        <p:nvSpPr>
          <p:cNvPr id="20" name="2 Marcador de contenido"/>
          <p:cNvSpPr txBox="1">
            <a:spLocks/>
          </p:cNvSpPr>
          <p:nvPr/>
        </p:nvSpPr>
        <p:spPr>
          <a:xfrm>
            <a:off x="6858000" y="2857500"/>
            <a:ext cx="1905000" cy="1305694"/>
          </a:xfrm>
          <a:prstGeom prst="rect">
            <a:avLst/>
          </a:prstGeom>
          <a:solidFill>
            <a:schemeClr val="bg1">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smtClean="0">
                <a:latin typeface="Courier New" panose="02070309020205020404" pitchFamily="49" charset="0"/>
                <a:cs typeface="Courier New" panose="02070309020205020404" pitchFamily="49" charset="0"/>
              </a:rPr>
              <a:t>False</a:t>
            </a:r>
          </a:p>
          <a:p>
            <a:pPr marL="0" indent="0">
              <a:spcBef>
                <a:spcPts val="0"/>
              </a:spcBef>
              <a:buNone/>
            </a:pPr>
            <a:r>
              <a:rPr lang="es-ES" b="1" dirty="0" smtClean="0">
                <a:latin typeface="Courier New" panose="02070309020205020404" pitchFamily="49" charset="0"/>
                <a:cs typeface="Courier New" panose="02070309020205020404" pitchFamily="49" charset="0"/>
              </a:rPr>
              <a:t>False</a:t>
            </a:r>
          </a:p>
          <a:p>
            <a:pPr marL="0" indent="0">
              <a:spcBef>
                <a:spcPts val="0"/>
              </a:spcBef>
              <a:buNone/>
            </a:pPr>
            <a:r>
              <a:rPr lang="es-ES" b="1" dirty="0" smtClean="0">
                <a:latin typeface="Courier New" panose="02070309020205020404" pitchFamily="49" charset="0"/>
                <a:cs typeface="Courier New" panose="02070309020205020404" pitchFamily="49" charset="0"/>
              </a:rPr>
              <a:t>True</a:t>
            </a:r>
            <a:endParaRPr lang="es-ES" b="1" dirty="0">
              <a:latin typeface="Courier New" panose="02070309020205020404" pitchFamily="49" charset="0"/>
              <a:cs typeface="Courier New" panose="02070309020205020404" pitchFamily="49" charset="0"/>
            </a:endParaRPr>
          </a:p>
        </p:txBody>
      </p:sp>
      <p:cxnSp>
        <p:nvCxnSpPr>
          <p:cNvPr id="21" name="20 Conector angular"/>
          <p:cNvCxnSpPr/>
          <p:nvPr/>
        </p:nvCxnSpPr>
        <p:spPr>
          <a:xfrm flipV="1">
            <a:off x="1109464" y="4575009"/>
            <a:ext cx="557336" cy="401419"/>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1109464" y="4322981"/>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smtClean="0">
                <a:latin typeface="Courier New" panose="02070309020205020404" pitchFamily="49" charset="0"/>
                <a:cs typeface="Courier New" panose="02070309020205020404" pitchFamily="49" charset="0"/>
              </a:rPr>
              <a:t>t3 = </a:t>
            </a:r>
            <a:r>
              <a:rPr lang="es-ES" b="1" dirty="0" smtClean="0">
                <a:solidFill>
                  <a:sysClr val="windowText" lastClr="000000"/>
                </a:solidFill>
                <a:latin typeface="Courier New" panose="02070309020205020404" pitchFamily="49" charset="0"/>
                <a:cs typeface="Courier New" panose="02070309020205020404" pitchFamily="49" charset="0"/>
              </a:rPr>
              <a:t>new Termostato (20,15); </a:t>
            </a:r>
          </a:p>
          <a:p>
            <a:pPr marL="0" indent="0">
              <a:spcBef>
                <a:spcPts val="0"/>
              </a:spcBef>
              <a:buNone/>
            </a:pPr>
            <a:r>
              <a:rPr lang="es-ES" b="1" dirty="0" smtClean="0">
                <a:latin typeface="Courier New" panose="02070309020205020404" pitchFamily="49" charset="0"/>
                <a:cs typeface="Courier New" panose="02070309020205020404" pitchFamily="49" charset="0"/>
              </a:rPr>
              <a:t>Termostato t4 = t3;</a:t>
            </a:r>
            <a:endParaRPr lang="es-E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6959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fade">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fade">
                                      <p:cBhvr>
                                        <p:cTn id="17"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 y="32368"/>
            <a:ext cx="6400800" cy="1143000"/>
          </a:xfrm>
        </p:spPr>
        <p:txBody>
          <a:bodyPr/>
          <a:lstStyle/>
          <a:p>
            <a:r>
              <a:rPr lang="es-AR" dirty="0" smtClean="0"/>
              <a:t>Equivalencia</a:t>
            </a:r>
            <a:endParaRPr lang="es-AR" dirty="0"/>
          </a:p>
        </p:txBody>
      </p:sp>
      <p:sp>
        <p:nvSpPr>
          <p:cNvPr id="3" name="2 Marcador de contenido"/>
          <p:cNvSpPr>
            <a:spLocks noGrp="1"/>
          </p:cNvSpPr>
          <p:nvPr>
            <p:ph idx="1"/>
          </p:nvPr>
        </p:nvSpPr>
        <p:spPr>
          <a:xfrm>
            <a:off x="457200" y="1371600"/>
            <a:ext cx="8229600" cy="5486400"/>
          </a:xfrm>
        </p:spPr>
        <p:txBody>
          <a:bodyPr>
            <a:normAutofit/>
          </a:bodyPr>
          <a:lstStyle/>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0" indent="0">
              <a:spcBef>
                <a:spcPts val="600"/>
              </a:spcBef>
              <a:buNone/>
            </a:pPr>
            <a:r>
              <a:rPr lang="es-ES" b="1" dirty="0">
                <a:latin typeface="Courier New" panose="02070309020205020404" pitchFamily="49" charset="0"/>
                <a:cs typeface="Courier New" panose="02070309020205020404" pitchFamily="49" charset="0"/>
              </a:rPr>
              <a:t>t1</a:t>
            </a:r>
            <a:r>
              <a:rPr lang="es-AR" dirty="0"/>
              <a:t> y </a:t>
            </a:r>
            <a:r>
              <a:rPr lang="es-ES" b="1" dirty="0">
                <a:latin typeface="Courier New" panose="02070309020205020404" pitchFamily="49" charset="0"/>
                <a:cs typeface="Courier New" panose="02070309020205020404" pitchFamily="49" charset="0"/>
              </a:rPr>
              <a:t>t3</a:t>
            </a:r>
            <a:r>
              <a:rPr lang="es-AR" dirty="0"/>
              <a:t> tienen distinta </a:t>
            </a:r>
            <a:r>
              <a:rPr lang="es-AR" b="1" dirty="0"/>
              <a:t>identidad</a:t>
            </a:r>
            <a:r>
              <a:rPr lang="es-AR" dirty="0"/>
              <a:t> pero son </a:t>
            </a:r>
            <a:r>
              <a:rPr lang="es-AR" b="1" dirty="0"/>
              <a:t>equivalentes</a:t>
            </a:r>
            <a:r>
              <a:rPr lang="es-AR" dirty="0"/>
              <a:t>, porque tienen el mismo estado interno.  </a:t>
            </a:r>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39</a:t>
            </a:fld>
            <a:endParaRPr lang="en-US"/>
          </a:p>
        </p:txBody>
      </p:sp>
      <p:sp>
        <p:nvSpPr>
          <p:cNvPr id="6" name="2 Marcador de contenido"/>
          <p:cNvSpPr txBox="1">
            <a:spLocks/>
          </p:cNvSpPr>
          <p:nvPr/>
        </p:nvSpPr>
        <p:spPr>
          <a:xfrm>
            <a:off x="4648200" y="2829694"/>
            <a:ext cx="2819400" cy="1333500"/>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a:latin typeface="Courier New" panose="02070309020205020404" pitchFamily="49" charset="0"/>
                <a:cs typeface="Courier New" panose="02070309020205020404" pitchFamily="49" charset="0"/>
              </a:rPr>
              <a:t>t3.equals(t1)</a:t>
            </a:r>
          </a:p>
          <a:p>
            <a:pPr marL="0" indent="0">
              <a:spcBef>
                <a:spcPts val="0"/>
              </a:spcBef>
              <a:buNone/>
            </a:pPr>
            <a:r>
              <a:rPr lang="es-ES" b="1" dirty="0">
                <a:latin typeface="Courier New" panose="02070309020205020404" pitchFamily="49" charset="0"/>
                <a:cs typeface="Courier New" panose="02070309020205020404" pitchFamily="49" charset="0"/>
              </a:rPr>
              <a:t>t3.equals(t2) </a:t>
            </a:r>
          </a:p>
          <a:p>
            <a:pPr marL="0" indent="0">
              <a:spcBef>
                <a:spcPts val="0"/>
              </a:spcBef>
              <a:buNone/>
            </a:pPr>
            <a:r>
              <a:rPr lang="es-ES" b="1" dirty="0">
                <a:latin typeface="Courier New" panose="02070309020205020404" pitchFamily="49" charset="0"/>
                <a:cs typeface="Courier New" panose="02070309020205020404" pitchFamily="49" charset="0"/>
              </a:rPr>
              <a:t>t3.equals(t4) </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sp>
        <p:nvSpPr>
          <p:cNvPr id="47" name="46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2" name="11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4" name="13 Rectángulo"/>
          <p:cNvSpPr/>
          <p:nvPr/>
        </p:nvSpPr>
        <p:spPr>
          <a:xfrm>
            <a:off x="533400" y="40709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t3</a:t>
            </a:r>
            <a:endParaRPr lang="es-AR" b="1" dirty="0">
              <a:solidFill>
                <a:sysClr val="windowText" lastClr="000000"/>
              </a:solidFill>
            </a:endParaRPr>
          </a:p>
        </p:txBody>
      </p:sp>
      <p:sp>
        <p:nvSpPr>
          <p:cNvPr id="16" name="15 Rectángulo"/>
          <p:cNvSpPr/>
          <p:nvPr/>
        </p:nvSpPr>
        <p:spPr>
          <a:xfrm>
            <a:off x="1666800" y="40194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8" name="17 Rectángulo"/>
          <p:cNvSpPr/>
          <p:nvPr/>
        </p:nvSpPr>
        <p:spPr>
          <a:xfrm>
            <a:off x="533400" y="4724400"/>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t4</a:t>
            </a:r>
            <a:endParaRPr lang="es-AR" b="1" dirty="0">
              <a:solidFill>
                <a:sysClr val="windowText" lastClr="000000"/>
              </a:solidFill>
            </a:endParaRPr>
          </a:p>
        </p:txBody>
      </p:sp>
      <p:sp>
        <p:nvSpPr>
          <p:cNvPr id="20" name="2 Marcador de contenido"/>
          <p:cNvSpPr txBox="1">
            <a:spLocks/>
          </p:cNvSpPr>
          <p:nvPr/>
        </p:nvSpPr>
        <p:spPr>
          <a:xfrm>
            <a:off x="7772400" y="2857500"/>
            <a:ext cx="1219200" cy="1305694"/>
          </a:xfrm>
          <a:prstGeom prst="rect">
            <a:avLst/>
          </a:prstGeom>
          <a:solidFill>
            <a:schemeClr val="bg1">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smtClean="0">
                <a:latin typeface="Courier New" panose="02070309020205020404" pitchFamily="49" charset="0"/>
                <a:cs typeface="Courier New" panose="02070309020205020404" pitchFamily="49" charset="0"/>
              </a:rPr>
              <a:t>True</a:t>
            </a:r>
          </a:p>
          <a:p>
            <a:pPr marL="0" indent="0">
              <a:spcBef>
                <a:spcPts val="0"/>
              </a:spcBef>
              <a:buNone/>
            </a:pPr>
            <a:r>
              <a:rPr lang="es-ES" b="1" dirty="0" smtClean="0">
                <a:latin typeface="Courier New" panose="02070309020205020404" pitchFamily="49" charset="0"/>
                <a:cs typeface="Courier New" panose="02070309020205020404" pitchFamily="49" charset="0"/>
              </a:rPr>
              <a:t>False</a:t>
            </a:r>
          </a:p>
          <a:p>
            <a:pPr marL="0" indent="0">
              <a:spcBef>
                <a:spcPts val="0"/>
              </a:spcBef>
              <a:buNone/>
            </a:pPr>
            <a:r>
              <a:rPr lang="es-ES" b="1" dirty="0" smtClean="0">
                <a:latin typeface="Courier New" panose="02070309020205020404" pitchFamily="49" charset="0"/>
                <a:cs typeface="Courier New" panose="02070309020205020404" pitchFamily="49" charset="0"/>
              </a:rPr>
              <a:t>True</a:t>
            </a:r>
            <a:endParaRPr lang="es-ES" b="1" dirty="0">
              <a:latin typeface="Courier New" panose="02070309020205020404" pitchFamily="49" charset="0"/>
              <a:cs typeface="Courier New" panose="02070309020205020404" pitchFamily="49" charset="0"/>
            </a:endParaRPr>
          </a:p>
        </p:txBody>
      </p:sp>
      <p:cxnSp>
        <p:nvCxnSpPr>
          <p:cNvPr id="21" name="20 Conector angular"/>
          <p:cNvCxnSpPr/>
          <p:nvPr/>
        </p:nvCxnSpPr>
        <p:spPr>
          <a:xfrm flipV="1">
            <a:off x="1109464" y="4575009"/>
            <a:ext cx="557336" cy="401419"/>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1109464" y="4322981"/>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884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fade">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fade">
                                      <p:cBhvr>
                                        <p:cTn id="17"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2 Marcador de contenido"/>
          <p:cNvSpPr>
            <a:spLocks noGrp="1"/>
          </p:cNvSpPr>
          <p:nvPr>
            <p:ph idx="1"/>
          </p:nvPr>
        </p:nvSpPr>
        <p:spPr>
          <a:xfrm>
            <a:off x="457200" y="1371600"/>
            <a:ext cx="8229600" cy="4724400"/>
          </a:xfrm>
        </p:spPr>
        <p:txBody>
          <a:bodyPr>
            <a:normAutofit/>
          </a:bodyPr>
          <a:lstStyle/>
          <a:p>
            <a:pPr marL="114300" indent="0">
              <a:spcBef>
                <a:spcPct val="40000"/>
              </a:spcBef>
              <a:buNone/>
            </a:pPr>
            <a:r>
              <a:rPr lang="es-AR" altLang="es-AR" dirty="0" smtClean="0"/>
              <a:t>Una </a:t>
            </a:r>
            <a:r>
              <a:rPr lang="es-AR" altLang="es-AR" dirty="0"/>
              <a:t>variable </a:t>
            </a:r>
            <a:r>
              <a:rPr lang="es-AR" altLang="es-AR" dirty="0" smtClean="0"/>
              <a:t>tiene: </a:t>
            </a:r>
          </a:p>
          <a:p>
            <a:pPr marL="857250" lvl="1">
              <a:spcBef>
                <a:spcPct val="40000"/>
              </a:spcBef>
            </a:pPr>
            <a:r>
              <a:rPr lang="es-AR" altLang="es-AR" sz="2400" dirty="0" smtClean="0"/>
              <a:t>un </a:t>
            </a:r>
            <a:r>
              <a:rPr lang="es-AR" altLang="es-AR" sz="2400" b="1" dirty="0" smtClean="0"/>
              <a:t>nombre</a:t>
            </a:r>
            <a:r>
              <a:rPr lang="es-AR" altLang="es-AR" sz="2400" dirty="0" smtClean="0"/>
              <a:t> </a:t>
            </a:r>
          </a:p>
          <a:p>
            <a:pPr marL="857250" lvl="1">
              <a:spcBef>
                <a:spcPct val="40000"/>
              </a:spcBef>
            </a:pPr>
            <a:r>
              <a:rPr lang="es-AR" altLang="es-AR" sz="2400" dirty="0" smtClean="0"/>
              <a:t>un </a:t>
            </a:r>
            <a:r>
              <a:rPr lang="es-AR" altLang="es-AR" sz="2400" b="1" dirty="0"/>
              <a:t>alcance</a:t>
            </a:r>
            <a:r>
              <a:rPr lang="es-AR" altLang="es-AR" sz="2400" dirty="0"/>
              <a:t> </a:t>
            </a:r>
            <a:endParaRPr lang="es-AR" altLang="es-AR" sz="2400" dirty="0" smtClean="0"/>
          </a:p>
          <a:p>
            <a:pPr marL="857250" lvl="1">
              <a:spcBef>
                <a:spcPct val="40000"/>
              </a:spcBef>
            </a:pPr>
            <a:r>
              <a:rPr lang="es-AR" altLang="es-AR" sz="2400" dirty="0" smtClean="0"/>
              <a:t>un </a:t>
            </a:r>
            <a:r>
              <a:rPr lang="es-AR" altLang="es-AR" sz="2400" b="1" dirty="0"/>
              <a:t>tipo de </a:t>
            </a:r>
            <a:r>
              <a:rPr lang="es-AR" altLang="es-AR" sz="2400" b="1" dirty="0" smtClean="0"/>
              <a:t>dato</a:t>
            </a:r>
          </a:p>
          <a:p>
            <a:pPr marL="571500" lvl="1" indent="0">
              <a:spcBef>
                <a:spcPct val="40000"/>
              </a:spcBef>
              <a:buNone/>
            </a:pPr>
            <a:endParaRPr lang="es-AR" altLang="es-AR" sz="2400" dirty="0"/>
          </a:p>
        </p:txBody>
      </p:sp>
      <p:sp>
        <p:nvSpPr>
          <p:cNvPr id="2" name="1 Título"/>
          <p:cNvSpPr>
            <a:spLocks noGrp="1"/>
          </p:cNvSpPr>
          <p:nvPr>
            <p:ph type="title"/>
          </p:nvPr>
        </p:nvSpPr>
        <p:spPr/>
        <p:txBody>
          <a:bodyPr/>
          <a:lstStyle/>
          <a:p>
            <a:r>
              <a:rPr lang="es-AR" dirty="0" smtClean="0"/>
              <a:t>VARIABLE </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4</a:t>
            </a:fld>
            <a:endParaRPr lang="en-US"/>
          </a:p>
        </p:txBody>
      </p:sp>
      <p:sp>
        <p:nvSpPr>
          <p:cNvPr id="6" name="5 Rectángulo"/>
          <p:cNvSpPr/>
          <p:nvPr/>
        </p:nvSpPr>
        <p:spPr>
          <a:xfrm>
            <a:off x="5160264" y="1752600"/>
            <a:ext cx="3733800" cy="1905000"/>
          </a:xfrm>
          <a:prstGeom prst="rect">
            <a:avLst/>
          </a:prstGeom>
          <a:solidFill>
            <a:srgbClr val="00B050">
              <a:alpha val="6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altLang="es-AR" sz="2400" dirty="0">
                <a:solidFill>
                  <a:schemeClr val="tx1"/>
                </a:solidFill>
              </a:rPr>
              <a:t>El alcance </a:t>
            </a:r>
            <a:r>
              <a:rPr lang="es-ES" altLang="es-AR" sz="2400" dirty="0" smtClean="0">
                <a:solidFill>
                  <a:schemeClr val="tx1"/>
                </a:solidFill>
              </a:rPr>
              <a:t>es el </a:t>
            </a:r>
            <a:r>
              <a:rPr lang="es-ES" altLang="es-AR" sz="2400" dirty="0" smtClean="0">
                <a:solidFill>
                  <a:schemeClr val="tx1"/>
                </a:solidFill>
              </a:rPr>
              <a:t>segmento de código en el cual la variable es visible y puede ser usada.</a:t>
            </a:r>
            <a:endParaRPr lang="es-ES" altLang="es-AR" sz="2400" dirty="0">
              <a:solidFill>
                <a:schemeClr val="tx1"/>
              </a:solidFill>
            </a:endParaRPr>
          </a:p>
        </p:txBody>
      </p:sp>
      <p:sp>
        <p:nvSpPr>
          <p:cNvPr id="7" name="6 Flecha derecha"/>
          <p:cNvSpPr/>
          <p:nvPr/>
        </p:nvSpPr>
        <p:spPr>
          <a:xfrm>
            <a:off x="3246797" y="2514600"/>
            <a:ext cx="1828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85424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 y="32368"/>
            <a:ext cx="6477000" cy="1143000"/>
          </a:xfrm>
        </p:spPr>
        <p:txBody>
          <a:bodyPr/>
          <a:lstStyle/>
          <a:p>
            <a:r>
              <a:rPr lang="es-AR" dirty="0" smtClean="0"/>
              <a:t>Equivalencia</a:t>
            </a:r>
            <a:endParaRPr lang="es-AR" dirty="0"/>
          </a:p>
        </p:txBody>
      </p:sp>
      <p:sp>
        <p:nvSpPr>
          <p:cNvPr id="3" name="2 Marcador de contenido"/>
          <p:cNvSpPr>
            <a:spLocks noGrp="1"/>
          </p:cNvSpPr>
          <p:nvPr>
            <p:ph idx="1"/>
          </p:nvPr>
        </p:nvSpPr>
        <p:spPr>
          <a:xfrm>
            <a:off x="457200" y="1371600"/>
            <a:ext cx="8229600" cy="5486400"/>
          </a:xfrm>
        </p:spPr>
        <p:txBody>
          <a:bodyPr>
            <a:normAutofit/>
          </a:bodyPr>
          <a:lstStyle/>
          <a:p>
            <a:pPr marL="114300" indent="0">
              <a:buNone/>
            </a:pPr>
            <a:endParaRPr lang="es-AR" dirty="0" smtClean="0"/>
          </a:p>
          <a:p>
            <a:pPr marL="114300" indent="0">
              <a:buNone/>
            </a:pPr>
            <a:endParaRPr lang="es-AR" dirty="0"/>
          </a:p>
          <a:p>
            <a:pPr marL="0" indent="0">
              <a:spcBef>
                <a:spcPct val="50000"/>
              </a:spcBef>
              <a:buNone/>
            </a:pPr>
            <a:r>
              <a:rPr lang="es-AR" altLang="es-AR" dirty="0">
                <a:solidFill>
                  <a:srgbClr val="000000"/>
                </a:solidFill>
                <a:cs typeface="Times New Roman" pitchFamily="18" charset="0"/>
              </a:rPr>
              <a:t>El método </a:t>
            </a:r>
            <a:r>
              <a:rPr lang="es-AR" altLang="es-AR" b="1" dirty="0" err="1">
                <a:solidFill>
                  <a:srgbClr val="000000"/>
                </a:solidFill>
                <a:latin typeface="Courier New" panose="02070309020205020404" pitchFamily="49" charset="0"/>
                <a:cs typeface="Courier New" panose="02070309020205020404" pitchFamily="49" charset="0"/>
              </a:rPr>
              <a:t>equals</a:t>
            </a:r>
            <a:r>
              <a:rPr lang="es-AR" altLang="es-AR" dirty="0">
                <a:solidFill>
                  <a:srgbClr val="000000"/>
                </a:solidFill>
                <a:cs typeface="Times New Roman" pitchFamily="18" charset="0"/>
              </a:rPr>
              <a:t>  </a:t>
            </a:r>
            <a:r>
              <a:rPr lang="es-AR" dirty="0"/>
              <a:t>es un </a:t>
            </a:r>
            <a:r>
              <a:rPr lang="es-AR" b="1" dirty="0"/>
              <a:t>operador binario</a:t>
            </a:r>
            <a:r>
              <a:rPr lang="es-AR" dirty="0"/>
              <a:t>, un </a:t>
            </a:r>
            <a:r>
              <a:rPr lang="es-AR" b="1" dirty="0"/>
              <a:t>operando</a:t>
            </a:r>
            <a:r>
              <a:rPr lang="es-AR" dirty="0"/>
              <a:t> es la variable ligada al objeto que recibe el mensaje, el otro </a:t>
            </a:r>
            <a:r>
              <a:rPr lang="es-AR" b="1" dirty="0"/>
              <a:t>operando</a:t>
            </a:r>
            <a:r>
              <a:rPr lang="es-AR" dirty="0"/>
              <a:t> es la variable ligada al  objeto que pasa como parámetro. </a:t>
            </a:r>
          </a:p>
          <a:p>
            <a:pPr marL="0" indent="0">
              <a:spcBef>
                <a:spcPct val="50000"/>
              </a:spcBef>
              <a:buNone/>
            </a:pPr>
            <a:r>
              <a:rPr lang="es-AR" altLang="es-AR" dirty="0">
                <a:solidFill>
                  <a:srgbClr val="000000"/>
                </a:solidFill>
                <a:cs typeface="Times New Roman" pitchFamily="18" charset="0"/>
              </a:rPr>
              <a:t>En cada ejecución de </a:t>
            </a:r>
            <a:r>
              <a:rPr lang="es-AR" altLang="es-AR" b="1" dirty="0" err="1">
                <a:solidFill>
                  <a:srgbClr val="000000"/>
                </a:solidFill>
                <a:latin typeface="Courier New" panose="02070309020205020404" pitchFamily="49" charset="0"/>
                <a:cs typeface="Courier New" panose="02070309020205020404" pitchFamily="49" charset="0"/>
              </a:rPr>
              <a:t>equals</a:t>
            </a:r>
            <a:r>
              <a:rPr lang="es-AR" altLang="es-AR" dirty="0">
                <a:solidFill>
                  <a:srgbClr val="000000"/>
                </a:solidFill>
                <a:cs typeface="Times New Roman" pitchFamily="18" charset="0"/>
              </a:rPr>
              <a:t> se compara el estado interno del objeto que recibe el mensaje con el estado interno del objeto que pasa como parámetro.</a:t>
            </a:r>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40</a:t>
            </a:fld>
            <a:endParaRPr lang="en-US"/>
          </a:p>
        </p:txBody>
      </p:sp>
      <p:sp>
        <p:nvSpPr>
          <p:cNvPr id="6"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err="1" smtClean="0">
                <a:latin typeface="Courier New" panose="02070309020205020404" pitchFamily="49" charset="0"/>
                <a:cs typeface="Courier New" panose="02070309020205020404" pitchFamily="49" charset="0"/>
              </a:rPr>
              <a:t>if</a:t>
            </a:r>
            <a:r>
              <a:rPr lang="es-ES" b="1" dirty="0" smtClean="0">
                <a:latin typeface="Courier New" panose="02070309020205020404" pitchFamily="49" charset="0"/>
                <a:cs typeface="Courier New" panose="02070309020205020404" pitchFamily="49" charset="0"/>
              </a:rPr>
              <a:t> </a:t>
            </a:r>
            <a:r>
              <a:rPr lang="es-ES" b="1" dirty="0">
                <a:latin typeface="Courier New" panose="02070309020205020404" pitchFamily="49" charset="0"/>
                <a:cs typeface="Courier New" panose="02070309020205020404" pitchFamily="49" charset="0"/>
              </a:rPr>
              <a:t>(t3.equals(t1))</a:t>
            </a:r>
          </a:p>
        </p:txBody>
      </p:sp>
    </p:spTree>
    <p:extLst>
      <p:ext uri="{BB962C8B-B14F-4D97-AF65-F5344CB8AC3E}">
        <p14:creationId xmlns:p14="http://schemas.microsoft.com/office/powerpoint/2010/main" val="29288856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 y="32368"/>
            <a:ext cx="5486400" cy="1143000"/>
          </a:xfrm>
        </p:spPr>
        <p:txBody>
          <a:bodyPr/>
          <a:lstStyle/>
          <a:p>
            <a:r>
              <a:rPr lang="es-AR" dirty="0" smtClean="0"/>
              <a:t>Copia</a:t>
            </a:r>
            <a:endParaRPr lang="es-AR" dirty="0"/>
          </a:p>
        </p:txBody>
      </p:sp>
      <p:sp>
        <p:nvSpPr>
          <p:cNvPr id="3" name="2 Marcador de contenido"/>
          <p:cNvSpPr>
            <a:spLocks noGrp="1"/>
          </p:cNvSpPr>
          <p:nvPr>
            <p:ph idx="1"/>
          </p:nvPr>
        </p:nvSpPr>
        <p:spPr>
          <a:xfrm>
            <a:off x="457200" y="1371600"/>
            <a:ext cx="8229600" cy="5486400"/>
          </a:xfrm>
        </p:spPr>
        <p:txBody>
          <a:bodyPr>
            <a:normAutofit lnSpcReduction="10000"/>
          </a:bodyPr>
          <a:lstStyle/>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114300" indent="0">
              <a:spcBef>
                <a:spcPts val="600"/>
              </a:spcBef>
              <a:buNone/>
            </a:pPr>
            <a:endParaRPr lang="es-AR" dirty="0" smtClean="0"/>
          </a:p>
          <a:p>
            <a:pPr marL="114300" indent="0">
              <a:spcBef>
                <a:spcPts val="600"/>
              </a:spcBef>
              <a:buNone/>
            </a:pPr>
            <a:endParaRPr lang="es-AR" dirty="0"/>
          </a:p>
          <a:p>
            <a:pPr marL="0" indent="0">
              <a:spcBef>
                <a:spcPct val="50000"/>
              </a:spcBef>
              <a:buNone/>
            </a:pPr>
            <a:r>
              <a:rPr lang="es-AR" altLang="es-AR" dirty="0">
                <a:solidFill>
                  <a:srgbClr val="000000"/>
                </a:solidFill>
                <a:cs typeface="Times New Roman" pitchFamily="18" charset="0"/>
              </a:rPr>
              <a:t>El  comando </a:t>
            </a:r>
            <a:r>
              <a:rPr lang="es-AR" altLang="es-AR" b="1" dirty="0" err="1">
                <a:solidFill>
                  <a:srgbClr val="000000"/>
                </a:solidFill>
                <a:cs typeface="Times New Roman" pitchFamily="18" charset="0"/>
              </a:rPr>
              <a:t>copy</a:t>
            </a:r>
            <a:r>
              <a:rPr lang="es-AR" altLang="es-AR" dirty="0">
                <a:solidFill>
                  <a:srgbClr val="000000"/>
                </a:solidFill>
                <a:cs typeface="Times New Roman" pitchFamily="18" charset="0"/>
              </a:rPr>
              <a:t> modifica el estado interno del objeto que recibe el mensaje con el estado interno del objeto que pasa como parámetro.</a:t>
            </a:r>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41</a:t>
            </a:fld>
            <a:endParaRPr lang="en-US"/>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sp>
        <p:nvSpPr>
          <p:cNvPr id="47" name="46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2" name="11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4" name="13 Rectángulo"/>
          <p:cNvSpPr/>
          <p:nvPr/>
        </p:nvSpPr>
        <p:spPr>
          <a:xfrm>
            <a:off x="533400" y="40709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t3</a:t>
            </a:r>
            <a:endParaRPr lang="es-AR" b="1" dirty="0">
              <a:solidFill>
                <a:sysClr val="windowText" lastClr="000000"/>
              </a:solidFill>
            </a:endParaRPr>
          </a:p>
        </p:txBody>
      </p:sp>
      <p:sp>
        <p:nvSpPr>
          <p:cNvPr id="16" name="15 Rectángulo"/>
          <p:cNvSpPr/>
          <p:nvPr/>
        </p:nvSpPr>
        <p:spPr>
          <a:xfrm>
            <a:off x="1666800" y="40194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8" name="17 Rectángulo"/>
          <p:cNvSpPr/>
          <p:nvPr/>
        </p:nvSpPr>
        <p:spPr>
          <a:xfrm>
            <a:off x="533400" y="4724400"/>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t4</a:t>
            </a:r>
            <a:endParaRPr lang="es-AR" b="1" dirty="0">
              <a:solidFill>
                <a:sysClr val="windowText" lastClr="000000"/>
              </a:solidFill>
            </a:endParaRPr>
          </a:p>
        </p:txBody>
      </p:sp>
      <p:sp>
        <p:nvSpPr>
          <p:cNvPr id="21" name="2 Marcador de contenido"/>
          <p:cNvSpPr txBox="1">
            <a:spLocks/>
          </p:cNvSpPr>
          <p:nvPr/>
        </p:nvSpPr>
        <p:spPr>
          <a:xfrm>
            <a:off x="457200" y="13335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b="1" dirty="0">
                <a:latin typeface="Courier New" panose="02070309020205020404" pitchFamily="49" charset="0"/>
                <a:cs typeface="Courier New" panose="02070309020205020404" pitchFamily="49" charset="0"/>
              </a:rPr>
              <a:t>t1.copy(t2);</a:t>
            </a:r>
          </a:p>
        </p:txBody>
      </p:sp>
      <p:cxnSp>
        <p:nvCxnSpPr>
          <p:cNvPr id="20" name="19 Conector angular"/>
          <p:cNvCxnSpPr/>
          <p:nvPr/>
        </p:nvCxnSpPr>
        <p:spPr>
          <a:xfrm flipV="1">
            <a:off x="1109464" y="4575009"/>
            <a:ext cx="557336" cy="401419"/>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1109464" y="4322981"/>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5" name="24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26" name="25 Flecha abajo"/>
          <p:cNvSpPr/>
          <p:nvPr/>
        </p:nvSpPr>
        <p:spPr>
          <a:xfrm rot="10800000">
            <a:off x="2686883" y="2885743"/>
            <a:ext cx="318781" cy="362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9328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Clone</a:t>
            </a:r>
            <a:endParaRPr lang="es-AR" dirty="0"/>
          </a:p>
        </p:txBody>
      </p:sp>
      <p:sp>
        <p:nvSpPr>
          <p:cNvPr id="3" name="2 Marcador de contenido"/>
          <p:cNvSpPr>
            <a:spLocks noGrp="1"/>
          </p:cNvSpPr>
          <p:nvPr>
            <p:ph idx="1"/>
          </p:nvPr>
        </p:nvSpPr>
        <p:spPr>
          <a:xfrm>
            <a:off x="457200" y="1371600"/>
            <a:ext cx="8229600" cy="5486400"/>
          </a:xfrm>
        </p:spPr>
        <p:txBody>
          <a:bodyPr>
            <a:normAutofit/>
          </a:bodyPr>
          <a:lstStyle/>
          <a:p>
            <a:pPr marL="114300" indent="0">
              <a:buNone/>
            </a:pPr>
            <a:endParaRPr lang="es-AR" dirty="0" smtClean="0"/>
          </a:p>
          <a:p>
            <a:pPr marL="114300" indent="0">
              <a:buNone/>
            </a:pPr>
            <a:endParaRPr lang="es-AR" dirty="0"/>
          </a:p>
          <a:p>
            <a:pPr marL="114300" indent="0">
              <a:buNone/>
            </a:pPr>
            <a:endParaRPr lang="es-AR" dirty="0" smtClean="0"/>
          </a:p>
          <a:p>
            <a:pPr marL="114300" indent="0">
              <a:buNone/>
            </a:pPr>
            <a:endParaRPr lang="es-AR"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s-AR" dirty="0" smtClean="0"/>
          </a:p>
          <a:p>
            <a:pPr marL="0" indent="0">
              <a:spcBef>
                <a:spcPct val="50000"/>
              </a:spcBef>
              <a:buNone/>
            </a:pPr>
            <a:r>
              <a:rPr lang="es-AR" altLang="es-AR" dirty="0">
                <a:solidFill>
                  <a:srgbClr val="000000"/>
                </a:solidFill>
                <a:cs typeface="Times New Roman" pitchFamily="18" charset="0"/>
              </a:rPr>
              <a:t>La consulta </a:t>
            </a:r>
            <a:r>
              <a:rPr lang="es-AR" altLang="es-AR" b="1" dirty="0">
                <a:solidFill>
                  <a:srgbClr val="000000"/>
                </a:solidFill>
                <a:cs typeface="Times New Roman" pitchFamily="18" charset="0"/>
              </a:rPr>
              <a:t>clone </a:t>
            </a:r>
            <a:r>
              <a:rPr lang="es-AR" altLang="es-AR" dirty="0">
                <a:solidFill>
                  <a:srgbClr val="000000"/>
                </a:solidFill>
                <a:cs typeface="Times New Roman" pitchFamily="18" charset="0"/>
              </a:rPr>
              <a:t>retorna la referencia a un objeto con el mismo estado interno que el objeto que recibió el mensaje.</a:t>
            </a:r>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42</a:t>
            </a:fld>
            <a:endParaRPr lang="en-US"/>
          </a:p>
        </p:txBody>
      </p:sp>
      <p:sp>
        <p:nvSpPr>
          <p:cNvPr id="6" name="2 Marcador de contenido"/>
          <p:cNvSpPr txBox="1">
            <a:spLocks/>
          </p:cNvSpPr>
          <p:nvPr/>
        </p:nvSpPr>
        <p:spPr>
          <a:xfrm>
            <a:off x="457200" y="1371600"/>
            <a:ext cx="8229600" cy="457200"/>
          </a:xfrm>
          <a:prstGeom prst="rect">
            <a:avLst/>
          </a:prstGeom>
          <a:solidFill>
            <a:schemeClr val="bg1">
              <a:lumMod val="75000"/>
              <a:alpha val="95000"/>
            </a:schemeClr>
          </a:solidFill>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None/>
            </a:pPr>
            <a:r>
              <a:rPr lang="es-ES" b="1" dirty="0">
                <a:latin typeface="Courier New" panose="02070309020205020404" pitchFamily="49" charset="0"/>
                <a:cs typeface="Courier New" panose="02070309020205020404" pitchFamily="49" charset="0"/>
              </a:rPr>
              <a:t>Termostato t5 = t1.clone();</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2" name="11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sp>
        <p:nvSpPr>
          <p:cNvPr id="18" name="17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21" name="20 Rectángulo"/>
          <p:cNvSpPr/>
          <p:nvPr/>
        </p:nvSpPr>
        <p:spPr>
          <a:xfrm>
            <a:off x="533400" y="40709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t3</a:t>
            </a:r>
            <a:endParaRPr lang="es-AR" b="1" dirty="0">
              <a:solidFill>
                <a:sysClr val="windowText" lastClr="000000"/>
              </a:solidFill>
            </a:endParaRPr>
          </a:p>
        </p:txBody>
      </p:sp>
      <p:sp>
        <p:nvSpPr>
          <p:cNvPr id="23" name="22 Rectángulo"/>
          <p:cNvSpPr/>
          <p:nvPr/>
        </p:nvSpPr>
        <p:spPr>
          <a:xfrm>
            <a:off x="1666800" y="40194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25" name="24 Rectángulo"/>
          <p:cNvSpPr/>
          <p:nvPr/>
        </p:nvSpPr>
        <p:spPr>
          <a:xfrm>
            <a:off x="533400" y="4724400"/>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t4</a:t>
            </a:r>
            <a:endParaRPr lang="es-AR" b="1" dirty="0">
              <a:solidFill>
                <a:sysClr val="windowText" lastClr="000000"/>
              </a:solidFill>
            </a:endParaRPr>
          </a:p>
        </p:txBody>
      </p:sp>
      <p:sp>
        <p:nvSpPr>
          <p:cNvPr id="28" name="27 Rectángulo"/>
          <p:cNvSpPr/>
          <p:nvPr/>
        </p:nvSpPr>
        <p:spPr>
          <a:xfrm>
            <a:off x="4629150" y="2185148"/>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t5</a:t>
            </a:r>
            <a:endParaRPr lang="es-AR" b="1" dirty="0">
              <a:solidFill>
                <a:sysClr val="windowText" lastClr="000000"/>
              </a:solidFill>
            </a:endParaRPr>
          </a:p>
        </p:txBody>
      </p:sp>
      <p:cxnSp>
        <p:nvCxnSpPr>
          <p:cNvPr id="29" name="28 Conector recto"/>
          <p:cNvCxnSpPr/>
          <p:nvPr/>
        </p:nvCxnSpPr>
        <p:spPr>
          <a:xfrm>
            <a:off x="5218348" y="2419312"/>
            <a:ext cx="563252" cy="3192"/>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0" name="29 Rectángulo"/>
          <p:cNvSpPr/>
          <p:nvPr/>
        </p:nvSpPr>
        <p:spPr>
          <a:xfrm>
            <a:off x="5781600" y="2133600"/>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cxnSp>
        <p:nvCxnSpPr>
          <p:cNvPr id="20" name="19 Conector angular"/>
          <p:cNvCxnSpPr/>
          <p:nvPr/>
        </p:nvCxnSpPr>
        <p:spPr>
          <a:xfrm flipV="1">
            <a:off x="1109464" y="4575009"/>
            <a:ext cx="557336" cy="401419"/>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a:off x="1109464" y="4322981"/>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148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Clone</a:t>
            </a:r>
            <a:endParaRPr lang="es-AR"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43</a:t>
            </a:fld>
            <a:endParaRPr lang="en-US"/>
          </a:p>
        </p:txBody>
      </p:sp>
      <p:sp>
        <p:nvSpPr>
          <p:cNvPr id="6" name="2 Marcador de contenido"/>
          <p:cNvSpPr txBox="1">
            <a:spLocks/>
          </p:cNvSpPr>
          <p:nvPr/>
        </p:nvSpPr>
        <p:spPr>
          <a:xfrm>
            <a:off x="457200" y="1371600"/>
            <a:ext cx="8229600" cy="457200"/>
          </a:xfrm>
          <a:prstGeom prst="rect">
            <a:avLst/>
          </a:prstGeom>
          <a:solidFill>
            <a:schemeClr val="bg1">
              <a:lumMod val="75000"/>
              <a:alpha val="95000"/>
            </a:schemeClr>
          </a:solidFill>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None/>
            </a:pPr>
            <a:r>
              <a:rPr lang="es-ES" b="1" dirty="0">
                <a:latin typeface="Courier New" panose="02070309020205020404" pitchFamily="49" charset="0"/>
                <a:cs typeface="Courier New" panose="02070309020205020404" pitchFamily="49" charset="0"/>
              </a:rPr>
              <a:t>Termostato t5 = t1.clone();</a:t>
            </a:r>
          </a:p>
        </p:txBody>
      </p:sp>
      <p:sp>
        <p:nvSpPr>
          <p:cNvPr id="10" name="9 Rectángulo"/>
          <p:cNvSpPr/>
          <p:nvPr/>
        </p:nvSpPr>
        <p:spPr>
          <a:xfrm>
            <a:off x="533400" y="2162944"/>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t1</a:t>
            </a:r>
            <a:endParaRPr lang="es-AR" b="1" dirty="0">
              <a:solidFill>
                <a:sysClr val="windowText" lastClr="000000"/>
              </a:solidFill>
            </a:endParaRPr>
          </a:p>
        </p:txBody>
      </p:sp>
      <p:sp>
        <p:nvSpPr>
          <p:cNvPr id="12" name="11 Rectángulo"/>
          <p:cNvSpPr/>
          <p:nvPr/>
        </p:nvSpPr>
        <p:spPr>
          <a:xfrm>
            <a:off x="1666800" y="2111396"/>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15" name="14 Rectángulo"/>
          <p:cNvSpPr/>
          <p:nvPr/>
        </p:nvSpPr>
        <p:spPr>
          <a:xfrm>
            <a:off x="533400" y="31184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t2</a:t>
            </a:r>
            <a:endParaRPr lang="es-AR" b="1" dirty="0">
              <a:solidFill>
                <a:sysClr val="windowText" lastClr="000000"/>
              </a:solidFill>
            </a:endParaRPr>
          </a:p>
        </p:txBody>
      </p:sp>
      <p:sp>
        <p:nvSpPr>
          <p:cNvPr id="18" name="17 Rectángulo"/>
          <p:cNvSpPr/>
          <p:nvPr/>
        </p:nvSpPr>
        <p:spPr>
          <a:xfrm>
            <a:off x="1666800" y="30669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21" name="20 Rectángulo"/>
          <p:cNvSpPr/>
          <p:nvPr/>
        </p:nvSpPr>
        <p:spPr>
          <a:xfrm>
            <a:off x="533400" y="4070953"/>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t3</a:t>
            </a:r>
            <a:endParaRPr lang="es-AR" b="1" dirty="0">
              <a:solidFill>
                <a:sysClr val="windowText" lastClr="000000"/>
              </a:solidFill>
            </a:endParaRPr>
          </a:p>
        </p:txBody>
      </p:sp>
      <p:sp>
        <p:nvSpPr>
          <p:cNvPr id="23" name="22 Rectángulo"/>
          <p:cNvSpPr/>
          <p:nvPr/>
        </p:nvSpPr>
        <p:spPr>
          <a:xfrm>
            <a:off x="1666800" y="4019405"/>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actual=15</a:t>
            </a:r>
            <a:endParaRPr lang="es-AR" b="1" dirty="0">
              <a:solidFill>
                <a:sysClr val="windowText" lastClr="000000"/>
              </a:solidFill>
              <a:latin typeface="Courier New" panose="02070309020205020404" pitchFamily="49" charset="0"/>
              <a:cs typeface="Courier New" panose="02070309020205020404" pitchFamily="49" charset="0"/>
            </a:endParaRPr>
          </a:p>
        </p:txBody>
      </p:sp>
      <p:sp>
        <p:nvSpPr>
          <p:cNvPr id="25" name="24 Rectángulo"/>
          <p:cNvSpPr/>
          <p:nvPr/>
        </p:nvSpPr>
        <p:spPr>
          <a:xfrm>
            <a:off x="533400" y="4724400"/>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t4</a:t>
            </a:r>
            <a:endParaRPr lang="es-AR" b="1" dirty="0">
              <a:solidFill>
                <a:sysClr val="windowText" lastClr="000000"/>
              </a:solidFill>
            </a:endParaRPr>
          </a:p>
        </p:txBody>
      </p:sp>
      <p:sp>
        <p:nvSpPr>
          <p:cNvPr id="28" name="27 Rectángulo"/>
          <p:cNvSpPr/>
          <p:nvPr/>
        </p:nvSpPr>
        <p:spPr>
          <a:xfrm>
            <a:off x="4629150" y="2185148"/>
            <a:ext cx="576064" cy="504056"/>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rPr>
              <a:t>t5</a:t>
            </a:r>
            <a:endParaRPr lang="es-AR" b="1" dirty="0">
              <a:solidFill>
                <a:sysClr val="windowText" lastClr="000000"/>
              </a:solidFill>
            </a:endParaRPr>
          </a:p>
        </p:txBody>
      </p:sp>
      <p:cxnSp>
        <p:nvCxnSpPr>
          <p:cNvPr id="29" name="28 Conector recto"/>
          <p:cNvCxnSpPr/>
          <p:nvPr/>
        </p:nvCxnSpPr>
        <p:spPr>
          <a:xfrm>
            <a:off x="5218348" y="2419312"/>
            <a:ext cx="563252" cy="3192"/>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0" name="29 Rectángulo"/>
          <p:cNvSpPr/>
          <p:nvPr/>
        </p:nvSpPr>
        <p:spPr>
          <a:xfrm>
            <a:off x="5781600" y="2133600"/>
            <a:ext cx="2795464" cy="81929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ysClr val="windowText" lastClr="000000"/>
                </a:solidFill>
                <a:latin typeface="Courier New" panose="02070309020205020404" pitchFamily="49" charset="0"/>
                <a:cs typeface="Courier New" panose="02070309020205020404" pitchFamily="49" charset="0"/>
              </a:rPr>
              <a:t>:Termostato</a:t>
            </a:r>
          </a:p>
          <a:p>
            <a:r>
              <a:rPr lang="es-AR" b="1" dirty="0" smtClean="0">
                <a:solidFill>
                  <a:sysClr val="windowText" lastClr="000000"/>
                </a:solidFill>
                <a:latin typeface="Courier New" panose="02070309020205020404" pitchFamily="49" charset="0"/>
                <a:cs typeface="Courier New" panose="02070309020205020404" pitchFamily="49" charset="0"/>
              </a:rPr>
              <a:t>panel=20</a:t>
            </a:r>
          </a:p>
          <a:p>
            <a:r>
              <a:rPr lang="es-AR" b="1" dirty="0" smtClean="0">
                <a:solidFill>
                  <a:sysClr val="windowText" lastClr="000000"/>
                </a:solidFill>
                <a:latin typeface="Courier New" panose="02070309020205020404" pitchFamily="49" charset="0"/>
                <a:cs typeface="Courier New" panose="02070309020205020404" pitchFamily="49" charset="0"/>
              </a:rPr>
              <a:t>actual=18</a:t>
            </a:r>
            <a:endParaRPr lang="es-AR" b="1" dirty="0">
              <a:solidFill>
                <a:sysClr val="windowText" lastClr="000000"/>
              </a:solidFill>
              <a:latin typeface="Courier New" panose="02070309020205020404" pitchFamily="49" charset="0"/>
              <a:cs typeface="Courier New" panose="02070309020205020404" pitchFamily="49" charset="0"/>
            </a:endParaRPr>
          </a:p>
        </p:txBody>
      </p:sp>
      <p:cxnSp>
        <p:nvCxnSpPr>
          <p:cNvPr id="20" name="19 Conector angular"/>
          <p:cNvCxnSpPr/>
          <p:nvPr/>
        </p:nvCxnSpPr>
        <p:spPr>
          <a:xfrm flipV="1">
            <a:off x="1109464" y="4575009"/>
            <a:ext cx="557336" cy="401419"/>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1109464" y="3390900"/>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1103548" y="2417234"/>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a:off x="1109464" y="4322981"/>
            <a:ext cx="563252"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1" name="2 Marcador de contenido"/>
          <p:cNvSpPr txBox="1">
            <a:spLocks/>
          </p:cNvSpPr>
          <p:nvPr/>
        </p:nvSpPr>
        <p:spPr>
          <a:xfrm>
            <a:off x="457200" y="5943600"/>
            <a:ext cx="8229600" cy="718039"/>
          </a:xfrm>
          <a:prstGeom prst="rect">
            <a:avLst/>
          </a:prstGeom>
          <a:solidFill>
            <a:schemeClr val="bg1">
              <a:lumMod val="75000"/>
              <a:alpha val="95000"/>
            </a:schemeClr>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s-ES" dirty="0" smtClean="0">
                <a:ln>
                  <a:solidFill>
                    <a:sysClr val="windowText" lastClr="000000"/>
                  </a:solidFill>
                </a:ln>
                <a:latin typeface="Courier New" panose="02070309020205020404" pitchFamily="49" charset="0"/>
                <a:cs typeface="Courier New" panose="02070309020205020404" pitchFamily="49" charset="0"/>
              </a:rPr>
              <a:t>t5 </a:t>
            </a:r>
            <a:r>
              <a:rPr lang="es-ES" dirty="0">
                <a:ln>
                  <a:solidFill>
                    <a:sysClr val="windowText" lastClr="000000"/>
                  </a:solidFill>
                </a:ln>
                <a:latin typeface="Courier New" panose="02070309020205020404" pitchFamily="49" charset="0"/>
                <a:cs typeface="Courier New" panose="02070309020205020404" pitchFamily="49" charset="0"/>
              </a:rPr>
              <a:t>= new Termostato(t1.obtenerPanel(),</a:t>
            </a:r>
          </a:p>
          <a:p>
            <a:pPr marL="0" indent="0">
              <a:spcBef>
                <a:spcPts val="0"/>
              </a:spcBef>
              <a:buNone/>
            </a:pPr>
            <a:r>
              <a:rPr lang="es-ES" dirty="0">
                <a:ln>
                  <a:solidFill>
                    <a:sysClr val="windowText" lastClr="000000"/>
                  </a:solidFill>
                </a:ln>
                <a:latin typeface="Courier New" panose="02070309020205020404" pitchFamily="49" charset="0"/>
                <a:cs typeface="Courier New" panose="02070309020205020404" pitchFamily="49" charset="0"/>
              </a:rPr>
              <a:t>                    t1.obtenerActual());</a:t>
            </a:r>
          </a:p>
        </p:txBody>
      </p:sp>
      <p:sp>
        <p:nvSpPr>
          <p:cNvPr id="32" name="31 Rectángulo"/>
          <p:cNvSpPr/>
          <p:nvPr/>
        </p:nvSpPr>
        <p:spPr>
          <a:xfrm>
            <a:off x="457200" y="5257800"/>
            <a:ext cx="8229600" cy="461665"/>
          </a:xfrm>
          <a:prstGeom prst="rect">
            <a:avLst/>
          </a:prstGeom>
        </p:spPr>
        <p:txBody>
          <a:bodyPr wrap="square">
            <a:spAutoFit/>
          </a:bodyPr>
          <a:lstStyle/>
          <a:p>
            <a:pPr>
              <a:spcBef>
                <a:spcPct val="50000"/>
              </a:spcBef>
            </a:pPr>
            <a:r>
              <a:rPr lang="es-AR" altLang="es-AR" sz="2400" dirty="0" smtClean="0">
                <a:solidFill>
                  <a:srgbClr val="000000"/>
                </a:solidFill>
                <a:cs typeface="Times New Roman" pitchFamily="18" charset="0"/>
              </a:rPr>
              <a:t>Es equivalente a </a:t>
            </a:r>
            <a:endParaRPr lang="es-AR" altLang="es-AR" sz="2400" dirty="0">
              <a:solidFill>
                <a:srgbClr val="000000"/>
              </a:solidFill>
              <a:cs typeface="Times New Roman" pitchFamily="18" charset="0"/>
            </a:endParaRPr>
          </a:p>
        </p:txBody>
      </p:sp>
    </p:spTree>
    <p:extLst>
      <p:ext uri="{BB962C8B-B14F-4D97-AF65-F5344CB8AC3E}">
        <p14:creationId xmlns:p14="http://schemas.microsoft.com/office/powerpoint/2010/main" val="23614805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Tester</a:t>
            </a:r>
            <a:endParaRPr lang="es-AR" dirty="0"/>
          </a:p>
        </p:txBody>
      </p:sp>
      <p:sp>
        <p:nvSpPr>
          <p:cNvPr id="3" name="2 Marcador de contenido"/>
          <p:cNvSpPr>
            <a:spLocks noGrp="1"/>
          </p:cNvSpPr>
          <p:nvPr>
            <p:ph idx="1"/>
          </p:nvPr>
        </p:nvSpPr>
        <p:spPr>
          <a:xfrm>
            <a:off x="457200" y="1371600"/>
            <a:ext cx="8229600" cy="4902200"/>
          </a:xfrm>
        </p:spPr>
        <p:txBody>
          <a:bodyPr>
            <a:normAutofit/>
          </a:bodyPr>
          <a:lstStyle/>
          <a:p>
            <a:pPr marL="114300" indent="0">
              <a:spcBef>
                <a:spcPts val="600"/>
              </a:spcBef>
              <a:buNone/>
            </a:pPr>
            <a:endParaRPr lang="es-ES" dirty="0" smtClean="0"/>
          </a:p>
          <a:p>
            <a:pPr marL="114300" indent="0">
              <a:spcBef>
                <a:spcPts val="600"/>
              </a:spcBef>
              <a:buNone/>
            </a:pPr>
            <a:endParaRPr lang="es-ES" dirty="0"/>
          </a:p>
          <a:p>
            <a:pPr marL="114300" indent="0">
              <a:spcBef>
                <a:spcPts val="600"/>
              </a:spcBef>
              <a:buNone/>
            </a:pPr>
            <a:endParaRPr lang="es-ES" dirty="0" smtClean="0"/>
          </a:p>
          <a:p>
            <a:pPr marL="114300" indent="0">
              <a:spcBef>
                <a:spcPts val="600"/>
              </a:spcBef>
              <a:buNone/>
            </a:pPr>
            <a:endParaRPr lang="es-ES" dirty="0"/>
          </a:p>
          <a:p>
            <a:pPr marL="114300" indent="0">
              <a:spcBef>
                <a:spcPts val="600"/>
              </a:spcBef>
              <a:buNone/>
            </a:pPr>
            <a:endParaRPr lang="es-ES" dirty="0" smtClean="0"/>
          </a:p>
          <a:p>
            <a:pPr marL="114300" indent="0">
              <a:spcBef>
                <a:spcPts val="600"/>
              </a:spcBef>
              <a:buNone/>
            </a:pPr>
            <a:endParaRPr lang="es-ES" dirty="0"/>
          </a:p>
          <a:p>
            <a:pPr marL="114300" indent="0">
              <a:spcBef>
                <a:spcPts val="600"/>
              </a:spcBef>
              <a:buNone/>
            </a:pPr>
            <a:endParaRPr lang="es-ES" dirty="0" smtClean="0"/>
          </a:p>
        </p:txBody>
      </p:sp>
      <p:sp>
        <p:nvSpPr>
          <p:cNvPr id="4" name="3 Marcador de pie de página"/>
          <p:cNvSpPr>
            <a:spLocks noGrp="1"/>
          </p:cNvSpPr>
          <p:nvPr>
            <p:ph type="ftr" sz="quarter" idx="11"/>
          </p:nvPr>
        </p:nvSpPr>
        <p:spPr/>
        <p:txBody>
          <a:bodyPr/>
          <a:lstStyle/>
          <a:p>
            <a:r>
              <a:rPr lang="es-AR" dirty="0" smtClean="0"/>
              <a:t>Introducción a la Programación Orientada a Objetos VARIABLE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44</a:t>
            </a:fld>
            <a:endParaRPr lang="en-US"/>
          </a:p>
        </p:txBody>
      </p:sp>
      <p:sp>
        <p:nvSpPr>
          <p:cNvPr id="6" name="4 Marcador de contenido"/>
          <p:cNvSpPr txBox="1">
            <a:spLocks/>
          </p:cNvSpPr>
          <p:nvPr/>
        </p:nvSpPr>
        <p:spPr>
          <a:xfrm>
            <a:off x="395536" y="1333500"/>
            <a:ext cx="8367464" cy="5324535"/>
          </a:xfrm>
          <a:prstGeom prst="rect">
            <a:avLst/>
          </a:prstGeom>
          <a:solidFill>
            <a:schemeClr val="bg1">
              <a:lumMod val="75000"/>
              <a:alpha val="95000"/>
            </a:schemeClr>
          </a:solid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0">
              <a:spcBef>
                <a:spcPts val="0"/>
              </a:spcBef>
              <a:buNone/>
            </a:pPr>
            <a:r>
              <a:rPr lang="es-AR" sz="2000" b="1" dirty="0">
                <a:latin typeface="Courier New" panose="02070309020205020404" pitchFamily="49" charset="0"/>
                <a:cs typeface="Courier New" panose="02070309020205020404" pitchFamily="49" charset="0"/>
              </a:rPr>
              <a:t>Termostato t1 = new Termostato (18,21);</a:t>
            </a:r>
          </a:p>
          <a:p>
            <a:pPr marL="114300" indent="0">
              <a:spcBef>
                <a:spcPts val="0"/>
              </a:spcBef>
              <a:buNone/>
            </a:pPr>
            <a:r>
              <a:rPr lang="es-AR" sz="2000" b="1" dirty="0">
                <a:latin typeface="Courier New" panose="02070309020205020404" pitchFamily="49" charset="0"/>
                <a:cs typeface="Courier New" panose="02070309020205020404" pitchFamily="49" charset="0"/>
              </a:rPr>
              <a:t>Termostato t2 = new Termostato (19,14);</a:t>
            </a:r>
          </a:p>
          <a:p>
            <a:pPr marL="114300" indent="0">
              <a:spcBef>
                <a:spcPts val="0"/>
              </a:spcBef>
              <a:buNone/>
            </a:pPr>
            <a:r>
              <a:rPr lang="es-AR" sz="2000" b="1" dirty="0">
                <a:latin typeface="Courier New" panose="02070309020205020404" pitchFamily="49" charset="0"/>
                <a:cs typeface="Courier New" panose="02070309020205020404" pitchFamily="49" charset="0"/>
              </a:rPr>
              <a:t>Termostato t3 = t1.clone();</a:t>
            </a:r>
          </a:p>
          <a:p>
            <a:pPr marL="114300" indent="0">
              <a:spcBef>
                <a:spcPts val="0"/>
              </a:spcBef>
              <a:buNone/>
            </a:pPr>
            <a:r>
              <a:rPr lang="es-AR" sz="2000" b="1" dirty="0">
                <a:latin typeface="Courier New" panose="02070309020205020404" pitchFamily="49" charset="0"/>
                <a:cs typeface="Courier New" panose="02070309020205020404" pitchFamily="49" charset="0"/>
              </a:rPr>
              <a:t>Termostato t4 = t1;</a:t>
            </a:r>
          </a:p>
          <a:p>
            <a:pPr marL="114300" indent="0">
              <a:spcBef>
                <a:spcPts val="0"/>
              </a:spcBef>
              <a:buNone/>
            </a:pPr>
            <a:r>
              <a:rPr lang="es-AR" sz="2000" b="1" dirty="0">
                <a:latin typeface="Courier New" panose="02070309020205020404" pitchFamily="49" charset="0"/>
                <a:cs typeface="Courier New" panose="02070309020205020404" pitchFamily="49" charset="0"/>
              </a:rPr>
              <a:t>t1.copy(t2);</a:t>
            </a:r>
          </a:p>
          <a:p>
            <a:pPr marL="114300" indent="0">
              <a:spcBef>
                <a:spcPts val="0"/>
              </a:spcBef>
              <a:buNone/>
            </a:pPr>
            <a:r>
              <a:rPr lang="es-AR" sz="2000" b="1" dirty="0" err="1">
                <a:latin typeface="Courier New" panose="02070309020205020404" pitchFamily="49" charset="0"/>
                <a:cs typeface="Courier New" panose="02070309020205020404" pitchFamily="49" charset="0"/>
              </a:rPr>
              <a:t>System.out.println</a:t>
            </a:r>
            <a:r>
              <a:rPr lang="es-AR" sz="2000" b="1" dirty="0">
                <a:latin typeface="Courier New" panose="02070309020205020404" pitchFamily="49" charset="0"/>
                <a:cs typeface="Courier New" panose="02070309020205020404" pitchFamily="49" charset="0"/>
              </a:rPr>
              <a:t>(t1.toString());</a:t>
            </a:r>
          </a:p>
          <a:p>
            <a:pPr marL="114300" indent="0">
              <a:spcBef>
                <a:spcPts val="0"/>
              </a:spcBef>
              <a:buNone/>
            </a:pPr>
            <a:r>
              <a:rPr lang="es-AR" sz="2000" b="1" dirty="0" err="1">
                <a:latin typeface="Courier New" panose="02070309020205020404" pitchFamily="49" charset="0"/>
                <a:cs typeface="Courier New" panose="02070309020205020404" pitchFamily="49" charset="0"/>
              </a:rPr>
              <a:t>System.out.println</a:t>
            </a:r>
            <a:r>
              <a:rPr lang="es-AR" sz="2000" b="1" dirty="0">
                <a:latin typeface="Courier New" panose="02070309020205020404" pitchFamily="49" charset="0"/>
                <a:cs typeface="Courier New" panose="02070309020205020404" pitchFamily="49" charset="0"/>
              </a:rPr>
              <a:t>(t2.toString());</a:t>
            </a:r>
          </a:p>
          <a:p>
            <a:pPr marL="114300" indent="0">
              <a:spcBef>
                <a:spcPts val="0"/>
              </a:spcBef>
              <a:buNone/>
            </a:pPr>
            <a:r>
              <a:rPr lang="es-AR" sz="2000" b="1" dirty="0" err="1">
                <a:latin typeface="Courier New" panose="02070309020205020404" pitchFamily="49" charset="0"/>
                <a:cs typeface="Courier New" panose="02070309020205020404" pitchFamily="49" charset="0"/>
              </a:rPr>
              <a:t>System.out.println</a:t>
            </a:r>
            <a:r>
              <a:rPr lang="es-AR" sz="2000" b="1" dirty="0">
                <a:latin typeface="Courier New" panose="02070309020205020404" pitchFamily="49" charset="0"/>
                <a:cs typeface="Courier New" panose="02070309020205020404" pitchFamily="49" charset="0"/>
              </a:rPr>
              <a:t>(t3.toString());</a:t>
            </a:r>
          </a:p>
          <a:p>
            <a:pPr marL="114300" indent="0">
              <a:spcBef>
                <a:spcPts val="0"/>
              </a:spcBef>
              <a:buNone/>
            </a:pPr>
            <a:r>
              <a:rPr lang="es-AR" sz="2000" b="1" dirty="0" err="1">
                <a:latin typeface="Courier New" panose="02070309020205020404" pitchFamily="49" charset="0"/>
                <a:cs typeface="Courier New" panose="02070309020205020404" pitchFamily="49" charset="0"/>
              </a:rPr>
              <a:t>System.out.println</a:t>
            </a:r>
            <a:r>
              <a:rPr lang="es-AR" sz="2000" b="1" dirty="0">
                <a:latin typeface="Courier New" panose="02070309020205020404" pitchFamily="49" charset="0"/>
                <a:cs typeface="Courier New" panose="02070309020205020404" pitchFamily="49" charset="0"/>
              </a:rPr>
              <a:t>(t4.toString());</a:t>
            </a:r>
          </a:p>
          <a:p>
            <a:pPr marL="114300" indent="0">
              <a:spcBef>
                <a:spcPts val="0"/>
              </a:spcBef>
              <a:buNone/>
            </a:pPr>
            <a:r>
              <a:rPr lang="es-AR" sz="2000" b="1" dirty="0">
                <a:latin typeface="Courier New" panose="02070309020205020404" pitchFamily="49" charset="0"/>
                <a:cs typeface="Courier New" panose="02070309020205020404" pitchFamily="49" charset="0"/>
              </a:rPr>
              <a:t>t1.establecerActual(15);</a:t>
            </a:r>
          </a:p>
          <a:p>
            <a:pPr marL="114300" indent="0">
              <a:spcBef>
                <a:spcPts val="0"/>
              </a:spcBef>
              <a:buNone/>
            </a:pPr>
            <a:r>
              <a:rPr lang="es-AR" sz="2000" b="1" dirty="0">
                <a:latin typeface="Courier New" panose="02070309020205020404" pitchFamily="49" charset="0"/>
                <a:cs typeface="Courier New" panose="02070309020205020404" pitchFamily="49" charset="0"/>
              </a:rPr>
              <a:t>t2.establecerActual(16);</a:t>
            </a:r>
          </a:p>
          <a:p>
            <a:pPr marL="114300" indent="0">
              <a:spcBef>
                <a:spcPts val="0"/>
              </a:spcBef>
              <a:buNone/>
            </a:pPr>
            <a:r>
              <a:rPr lang="es-AR" sz="2000" b="1" dirty="0">
                <a:latin typeface="Courier New" panose="02070309020205020404" pitchFamily="49" charset="0"/>
                <a:cs typeface="Courier New" panose="02070309020205020404" pitchFamily="49" charset="0"/>
              </a:rPr>
              <a:t>t3.establecerActual(17);</a:t>
            </a:r>
          </a:p>
          <a:p>
            <a:pPr marL="114300" indent="0">
              <a:spcBef>
                <a:spcPts val="0"/>
              </a:spcBef>
              <a:buNone/>
            </a:pPr>
            <a:r>
              <a:rPr lang="es-AR" sz="2000" b="1" dirty="0">
                <a:latin typeface="Courier New" panose="02070309020205020404" pitchFamily="49" charset="0"/>
                <a:cs typeface="Courier New" panose="02070309020205020404" pitchFamily="49" charset="0"/>
              </a:rPr>
              <a:t>t4.establecerActual(18);</a:t>
            </a:r>
          </a:p>
          <a:p>
            <a:pPr marL="114300" indent="0">
              <a:spcBef>
                <a:spcPts val="0"/>
              </a:spcBef>
              <a:buNone/>
            </a:pPr>
            <a:r>
              <a:rPr lang="es-AR" sz="2000" b="1" dirty="0" err="1">
                <a:latin typeface="Courier New" panose="02070309020205020404" pitchFamily="49" charset="0"/>
                <a:cs typeface="Courier New" panose="02070309020205020404" pitchFamily="49" charset="0"/>
              </a:rPr>
              <a:t>System.out.println</a:t>
            </a:r>
            <a:r>
              <a:rPr lang="es-AR" sz="2000" b="1" dirty="0">
                <a:latin typeface="Courier New" panose="02070309020205020404" pitchFamily="49" charset="0"/>
                <a:cs typeface="Courier New" panose="02070309020205020404" pitchFamily="49" charset="0"/>
              </a:rPr>
              <a:t>(t1.toString());</a:t>
            </a:r>
          </a:p>
          <a:p>
            <a:pPr marL="114300" indent="0">
              <a:spcBef>
                <a:spcPts val="0"/>
              </a:spcBef>
              <a:buNone/>
            </a:pPr>
            <a:r>
              <a:rPr lang="es-AR" sz="2000" b="1" dirty="0" err="1">
                <a:latin typeface="Courier New" panose="02070309020205020404" pitchFamily="49" charset="0"/>
                <a:cs typeface="Courier New" panose="02070309020205020404" pitchFamily="49" charset="0"/>
              </a:rPr>
              <a:t>System.out.println</a:t>
            </a:r>
            <a:r>
              <a:rPr lang="es-AR" sz="2000" b="1" dirty="0">
                <a:latin typeface="Courier New" panose="02070309020205020404" pitchFamily="49" charset="0"/>
                <a:cs typeface="Courier New" panose="02070309020205020404" pitchFamily="49" charset="0"/>
              </a:rPr>
              <a:t>(t2.toString());</a:t>
            </a:r>
          </a:p>
          <a:p>
            <a:pPr marL="114300" indent="0">
              <a:spcBef>
                <a:spcPts val="0"/>
              </a:spcBef>
              <a:buNone/>
            </a:pPr>
            <a:r>
              <a:rPr lang="es-AR" sz="2000" b="1" dirty="0" err="1">
                <a:latin typeface="Courier New" panose="02070309020205020404" pitchFamily="49" charset="0"/>
                <a:cs typeface="Courier New" panose="02070309020205020404" pitchFamily="49" charset="0"/>
              </a:rPr>
              <a:t>System.out.println</a:t>
            </a:r>
            <a:r>
              <a:rPr lang="es-AR" sz="2000" b="1" dirty="0">
                <a:latin typeface="Courier New" panose="02070309020205020404" pitchFamily="49" charset="0"/>
                <a:cs typeface="Courier New" panose="02070309020205020404" pitchFamily="49" charset="0"/>
              </a:rPr>
              <a:t>(t3.toString());</a:t>
            </a:r>
          </a:p>
          <a:p>
            <a:pPr marL="114300" indent="0">
              <a:spcBef>
                <a:spcPts val="0"/>
              </a:spcBef>
              <a:buNone/>
            </a:pPr>
            <a:r>
              <a:rPr lang="es-AR" sz="2000" b="1" dirty="0" err="1">
                <a:latin typeface="Courier New" panose="02070309020205020404" pitchFamily="49" charset="0"/>
                <a:cs typeface="Courier New" panose="02070309020205020404" pitchFamily="49" charset="0"/>
              </a:rPr>
              <a:t>System.out.println</a:t>
            </a:r>
            <a:r>
              <a:rPr lang="es-AR" sz="2000" b="1" dirty="0">
                <a:latin typeface="Courier New" panose="02070309020205020404" pitchFamily="49" charset="0"/>
                <a:cs typeface="Courier New" panose="02070309020205020404" pitchFamily="49" charset="0"/>
              </a:rPr>
              <a:t>(t4.toString());</a:t>
            </a:r>
          </a:p>
        </p:txBody>
      </p:sp>
    </p:spTree>
    <p:extLst>
      <p:ext uri="{BB962C8B-B14F-4D97-AF65-F5344CB8AC3E}">
        <p14:creationId xmlns:p14="http://schemas.microsoft.com/office/powerpoint/2010/main" val="2411911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2 Marcador de contenido"/>
          <p:cNvSpPr>
            <a:spLocks noGrp="1"/>
          </p:cNvSpPr>
          <p:nvPr>
            <p:ph idx="1"/>
          </p:nvPr>
        </p:nvSpPr>
        <p:spPr>
          <a:xfrm>
            <a:off x="457200" y="1371600"/>
            <a:ext cx="8229600" cy="4724400"/>
          </a:xfrm>
        </p:spPr>
        <p:txBody>
          <a:bodyPr>
            <a:normAutofit/>
          </a:bodyPr>
          <a:lstStyle/>
          <a:p>
            <a:pPr marL="114300" indent="0">
              <a:spcBef>
                <a:spcPct val="40000"/>
              </a:spcBef>
              <a:buNone/>
            </a:pPr>
            <a:r>
              <a:rPr lang="es-AR" altLang="es-AR" dirty="0" smtClean="0"/>
              <a:t>Una </a:t>
            </a:r>
            <a:r>
              <a:rPr lang="es-AR" altLang="es-AR" dirty="0"/>
              <a:t>variable </a:t>
            </a:r>
            <a:r>
              <a:rPr lang="es-AR" altLang="es-AR" dirty="0" smtClean="0"/>
              <a:t>tiene: </a:t>
            </a:r>
          </a:p>
          <a:p>
            <a:pPr marL="857250" lvl="1">
              <a:spcBef>
                <a:spcPct val="40000"/>
              </a:spcBef>
            </a:pPr>
            <a:r>
              <a:rPr lang="es-AR" altLang="es-AR" sz="2400" dirty="0" smtClean="0"/>
              <a:t>un </a:t>
            </a:r>
            <a:r>
              <a:rPr lang="es-AR" altLang="es-AR" sz="2400" b="1" dirty="0" smtClean="0"/>
              <a:t>nombre</a:t>
            </a:r>
            <a:r>
              <a:rPr lang="es-AR" altLang="es-AR" sz="2400" dirty="0" smtClean="0"/>
              <a:t> </a:t>
            </a:r>
          </a:p>
          <a:p>
            <a:pPr marL="857250" lvl="1">
              <a:spcBef>
                <a:spcPct val="40000"/>
              </a:spcBef>
            </a:pPr>
            <a:r>
              <a:rPr lang="es-AR" altLang="es-AR" sz="2400" dirty="0" smtClean="0"/>
              <a:t>un </a:t>
            </a:r>
            <a:r>
              <a:rPr lang="es-AR" altLang="es-AR" sz="2400" b="1" dirty="0"/>
              <a:t>alcance</a:t>
            </a:r>
            <a:r>
              <a:rPr lang="es-AR" altLang="es-AR" sz="2400" dirty="0"/>
              <a:t> </a:t>
            </a:r>
            <a:endParaRPr lang="es-AR" altLang="es-AR" sz="2400" dirty="0" smtClean="0"/>
          </a:p>
          <a:p>
            <a:pPr marL="857250" lvl="1">
              <a:spcBef>
                <a:spcPct val="40000"/>
              </a:spcBef>
            </a:pPr>
            <a:r>
              <a:rPr lang="es-AR" altLang="es-AR" sz="2400" dirty="0" smtClean="0"/>
              <a:t>un </a:t>
            </a:r>
            <a:r>
              <a:rPr lang="es-AR" altLang="es-AR" sz="2400" b="1" dirty="0"/>
              <a:t>tipo de </a:t>
            </a:r>
            <a:r>
              <a:rPr lang="es-AR" altLang="es-AR" sz="2400" b="1" dirty="0" smtClean="0"/>
              <a:t>dato</a:t>
            </a:r>
          </a:p>
          <a:p>
            <a:pPr marL="571500" lvl="1" indent="0">
              <a:spcBef>
                <a:spcPct val="40000"/>
              </a:spcBef>
              <a:buNone/>
            </a:pPr>
            <a:endParaRPr lang="es-AR" altLang="es-AR" sz="2400" dirty="0"/>
          </a:p>
        </p:txBody>
      </p:sp>
      <p:sp>
        <p:nvSpPr>
          <p:cNvPr id="2" name="1 Título"/>
          <p:cNvSpPr>
            <a:spLocks noGrp="1"/>
          </p:cNvSpPr>
          <p:nvPr>
            <p:ph type="title"/>
          </p:nvPr>
        </p:nvSpPr>
        <p:spPr/>
        <p:txBody>
          <a:bodyPr/>
          <a:lstStyle/>
          <a:p>
            <a:r>
              <a:rPr lang="es-AR" dirty="0" smtClean="0"/>
              <a:t>VARIABLE </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5</a:t>
            </a:fld>
            <a:endParaRPr lang="en-US"/>
          </a:p>
        </p:txBody>
      </p:sp>
      <p:sp>
        <p:nvSpPr>
          <p:cNvPr id="6" name="5 Rectángulo"/>
          <p:cNvSpPr/>
          <p:nvPr/>
        </p:nvSpPr>
        <p:spPr>
          <a:xfrm>
            <a:off x="5181600" y="2286000"/>
            <a:ext cx="3733800" cy="2362200"/>
          </a:xfrm>
          <a:prstGeom prst="rect">
            <a:avLst/>
          </a:prstGeom>
          <a:solidFill>
            <a:srgbClr val="00B050">
              <a:alpha val="6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altLang="es-AR" sz="2400" dirty="0">
                <a:solidFill>
                  <a:schemeClr val="tx1"/>
                </a:solidFill>
              </a:rPr>
              <a:t>El tipo de una variable puede ser elemental o una clase.</a:t>
            </a:r>
          </a:p>
          <a:p>
            <a:r>
              <a:rPr lang="es-ES" altLang="es-AR" sz="2400" dirty="0">
                <a:solidFill>
                  <a:schemeClr val="tx1"/>
                </a:solidFill>
              </a:rPr>
              <a:t>La representación interna en memoria es diferente en cada caso. </a:t>
            </a:r>
          </a:p>
        </p:txBody>
      </p:sp>
      <p:sp>
        <p:nvSpPr>
          <p:cNvPr id="7" name="6 Flecha derecha"/>
          <p:cNvSpPr/>
          <p:nvPr/>
        </p:nvSpPr>
        <p:spPr>
          <a:xfrm>
            <a:off x="3733799" y="2971800"/>
            <a:ext cx="1363133"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0652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VARIABLE </a:t>
            </a:r>
            <a:endParaRPr lang="es-AR" dirty="0"/>
          </a:p>
        </p:txBody>
      </p:sp>
      <p:sp>
        <p:nvSpPr>
          <p:cNvPr id="3" name="2 Marcador de contenido"/>
          <p:cNvSpPr>
            <a:spLocks noGrp="1"/>
          </p:cNvSpPr>
          <p:nvPr>
            <p:ph idx="1"/>
          </p:nvPr>
        </p:nvSpPr>
        <p:spPr/>
        <p:txBody>
          <a:bodyPr>
            <a:normAutofit/>
          </a:bodyPr>
          <a:lstStyle/>
          <a:p>
            <a:pPr marL="114300" indent="0">
              <a:spcBef>
                <a:spcPct val="40000"/>
              </a:spcBef>
              <a:buNone/>
            </a:pPr>
            <a:r>
              <a:rPr lang="es-AR" altLang="es-AR" dirty="0" smtClean="0"/>
              <a:t>Una </a:t>
            </a:r>
            <a:r>
              <a:rPr lang="es-AR" altLang="es-AR" dirty="0"/>
              <a:t>variable </a:t>
            </a:r>
            <a:r>
              <a:rPr lang="es-AR" altLang="es-AR" dirty="0" smtClean="0"/>
              <a:t>tiene: </a:t>
            </a:r>
          </a:p>
          <a:p>
            <a:pPr marL="857250" lvl="1">
              <a:spcBef>
                <a:spcPct val="40000"/>
              </a:spcBef>
            </a:pPr>
            <a:r>
              <a:rPr lang="es-AR" altLang="es-AR" sz="2400" dirty="0" smtClean="0"/>
              <a:t>un </a:t>
            </a:r>
            <a:r>
              <a:rPr lang="es-AR" altLang="es-AR" sz="2400" b="1" dirty="0" smtClean="0"/>
              <a:t>nombre</a:t>
            </a:r>
            <a:r>
              <a:rPr lang="es-AR" altLang="es-AR" sz="2400" dirty="0" smtClean="0"/>
              <a:t> </a:t>
            </a:r>
          </a:p>
          <a:p>
            <a:pPr marL="857250" lvl="1">
              <a:spcBef>
                <a:spcPct val="40000"/>
              </a:spcBef>
            </a:pPr>
            <a:r>
              <a:rPr lang="es-AR" altLang="es-AR" sz="2400" dirty="0" smtClean="0"/>
              <a:t>un </a:t>
            </a:r>
            <a:r>
              <a:rPr lang="es-AR" altLang="es-AR" sz="2400" b="1" dirty="0"/>
              <a:t>alcance</a:t>
            </a:r>
            <a:r>
              <a:rPr lang="es-AR" altLang="es-AR" sz="2400" dirty="0"/>
              <a:t> </a:t>
            </a:r>
            <a:endParaRPr lang="es-AR" altLang="es-AR" sz="2400" dirty="0" smtClean="0"/>
          </a:p>
          <a:p>
            <a:pPr marL="857250" lvl="1">
              <a:spcBef>
                <a:spcPct val="40000"/>
              </a:spcBef>
            </a:pPr>
            <a:r>
              <a:rPr lang="es-AR" altLang="es-AR" sz="2400" dirty="0" smtClean="0"/>
              <a:t>un </a:t>
            </a:r>
            <a:r>
              <a:rPr lang="es-AR" altLang="es-AR" sz="2400" b="1" dirty="0"/>
              <a:t>tipo de </a:t>
            </a:r>
            <a:r>
              <a:rPr lang="es-AR" altLang="es-AR" sz="2400" b="1" dirty="0" smtClean="0"/>
              <a:t>dato</a:t>
            </a:r>
          </a:p>
          <a:p>
            <a:pPr marL="571500" lvl="1" indent="0">
              <a:spcBef>
                <a:spcPct val="40000"/>
              </a:spcBef>
              <a:buNone/>
            </a:pPr>
            <a:endParaRPr lang="es-AR" altLang="es-AR" sz="2400" dirty="0"/>
          </a:p>
          <a:p>
            <a:pPr marL="179388" lvl="1" indent="0">
              <a:spcBef>
                <a:spcPct val="40000"/>
              </a:spcBef>
              <a:buNone/>
              <a:tabLst>
                <a:tab pos="182563" algn="l"/>
              </a:tabLst>
            </a:pPr>
            <a:r>
              <a:rPr lang="es-ES" altLang="es-AR" sz="2400" dirty="0" smtClean="0"/>
              <a:t>Los tres atributos quedan establecidos en la </a:t>
            </a:r>
            <a:r>
              <a:rPr lang="es-ES" altLang="es-AR" sz="2400" b="1" dirty="0" smtClean="0"/>
              <a:t>declaración</a:t>
            </a:r>
            <a:r>
              <a:rPr lang="es-ES" altLang="es-AR" sz="2400" dirty="0" smtClean="0"/>
              <a:t>.</a:t>
            </a:r>
          </a:p>
          <a:p>
            <a:pPr marL="179388" lvl="1" indent="0">
              <a:spcBef>
                <a:spcPct val="40000"/>
              </a:spcBef>
              <a:buNone/>
              <a:tabLst>
                <a:tab pos="182563" algn="l"/>
              </a:tabLst>
            </a:pPr>
            <a:r>
              <a:rPr lang="es-ES" altLang="es-AR" sz="2400" dirty="0" smtClean="0"/>
              <a:t>En </a:t>
            </a:r>
            <a:r>
              <a:rPr lang="es-ES" altLang="es-AR" sz="2400" b="1" dirty="0" smtClean="0"/>
              <a:t>ejecución</a:t>
            </a:r>
            <a:r>
              <a:rPr lang="es-ES" altLang="es-AR" sz="2400" dirty="0" smtClean="0"/>
              <a:t> una variable queda ligada a un bloque de memoria. </a:t>
            </a:r>
            <a:endParaRPr lang="es-AR" altLang="es-AR" sz="2400" dirty="0" smtClean="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6</a:t>
            </a:fld>
            <a:endParaRPr lang="en-US"/>
          </a:p>
        </p:txBody>
      </p:sp>
    </p:spTree>
    <p:extLst>
      <p:ext uri="{BB962C8B-B14F-4D97-AF65-F5344CB8AC3E}">
        <p14:creationId xmlns:p14="http://schemas.microsoft.com/office/powerpoint/2010/main" val="7049446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LA MEMORIA</a:t>
            </a:r>
            <a:endParaRPr lang="es-AR" dirty="0"/>
          </a:p>
        </p:txBody>
      </p:sp>
      <p:sp>
        <p:nvSpPr>
          <p:cNvPr id="3" name="2 Marcador de contenido"/>
          <p:cNvSpPr>
            <a:spLocks noGrp="1"/>
          </p:cNvSpPr>
          <p:nvPr>
            <p:ph idx="1"/>
          </p:nvPr>
        </p:nvSpPr>
        <p:spPr/>
        <p:txBody>
          <a:bodyPr>
            <a:normAutofit/>
          </a:bodyPr>
          <a:lstStyle/>
          <a:p>
            <a:pPr marL="114300" indent="0">
              <a:spcBef>
                <a:spcPts val="1200"/>
              </a:spcBef>
              <a:buNone/>
            </a:pPr>
            <a:r>
              <a:rPr lang="es-AR" dirty="0"/>
              <a:t>La memoria es un dispositivo en el que se almacenan </a:t>
            </a:r>
            <a:r>
              <a:rPr lang="es-AR" b="1" dirty="0"/>
              <a:t>datos</a:t>
            </a:r>
            <a:r>
              <a:rPr lang="es-AR" dirty="0"/>
              <a:t> e </a:t>
            </a:r>
            <a:r>
              <a:rPr lang="es-AR" b="1" dirty="0"/>
              <a:t>instrucciones</a:t>
            </a:r>
            <a:r>
              <a:rPr lang="es-AR" dirty="0"/>
              <a:t>. </a:t>
            </a:r>
          </a:p>
          <a:p>
            <a:pPr marL="114300" indent="0">
              <a:spcBef>
                <a:spcPts val="1200"/>
              </a:spcBef>
              <a:buNone/>
            </a:pPr>
            <a:r>
              <a:rPr lang="es-AR" dirty="0"/>
              <a:t>La unidad de medida para medir la capacidad de memoria es el </a:t>
            </a:r>
            <a:r>
              <a:rPr lang="es-AR" b="1" dirty="0"/>
              <a:t>byte</a:t>
            </a:r>
            <a:r>
              <a:rPr lang="es-AR" dirty="0"/>
              <a:t>. Un byte es una secuencia de </a:t>
            </a:r>
            <a:r>
              <a:rPr lang="es-AR" b="1" dirty="0"/>
              <a:t>bits</a:t>
            </a:r>
            <a:r>
              <a:rPr lang="es-AR" dirty="0"/>
              <a:t>.</a:t>
            </a:r>
          </a:p>
          <a:p>
            <a:pPr marL="114300" indent="0">
              <a:spcBef>
                <a:spcPts val="1200"/>
              </a:spcBef>
              <a:buNone/>
            </a:pPr>
            <a:r>
              <a:rPr lang="es-AR" dirty="0"/>
              <a:t>Cada bit toma un </a:t>
            </a:r>
            <a:r>
              <a:rPr lang="es-AR" b="1" dirty="0"/>
              <a:t>valor binario</a:t>
            </a:r>
            <a:r>
              <a:rPr lang="es-AR" dirty="0"/>
              <a:t>, esto es, 0 o 1.</a:t>
            </a:r>
          </a:p>
          <a:p>
            <a:pPr marL="114300" indent="0">
              <a:spcBef>
                <a:spcPts val="1200"/>
              </a:spcBef>
              <a:buNone/>
            </a:pPr>
            <a:r>
              <a:rPr lang="es-AR" dirty="0"/>
              <a:t>Así, datos e instrucciones se representan en memoria como </a:t>
            </a:r>
            <a:r>
              <a:rPr lang="es-AR" b="1" dirty="0"/>
              <a:t>secuencias de 0 y 1</a:t>
            </a:r>
            <a:r>
              <a:rPr lang="es-AR" dirty="0" smtClean="0"/>
              <a:t>.</a:t>
            </a: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7</a:t>
            </a:fld>
            <a:endParaRPr lang="en-US"/>
          </a:p>
        </p:txBody>
      </p:sp>
    </p:spTree>
    <p:extLst>
      <p:ext uri="{BB962C8B-B14F-4D97-AF65-F5344CB8AC3E}">
        <p14:creationId xmlns:p14="http://schemas.microsoft.com/office/powerpoint/2010/main" val="36395624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LA MEMORIA</a:t>
            </a:r>
            <a:endParaRPr lang="es-AR" dirty="0"/>
          </a:p>
        </p:txBody>
      </p:sp>
      <p:sp>
        <p:nvSpPr>
          <p:cNvPr id="3" name="2 Marcador de contenido"/>
          <p:cNvSpPr>
            <a:spLocks noGrp="1"/>
          </p:cNvSpPr>
          <p:nvPr>
            <p:ph idx="1"/>
          </p:nvPr>
        </p:nvSpPr>
        <p:spPr/>
        <p:txBody>
          <a:bodyPr/>
          <a:lstStyle/>
          <a:p>
            <a:pPr marL="114300" indent="0">
              <a:spcBef>
                <a:spcPts val="0"/>
              </a:spcBef>
              <a:buNone/>
            </a:pPr>
            <a:r>
              <a:rPr lang="es-ES" dirty="0"/>
              <a:t>Podemos pensar que la memoria es una </a:t>
            </a:r>
            <a:r>
              <a:rPr lang="es-ES" b="1" dirty="0"/>
              <a:t>estructura de celdas </a:t>
            </a:r>
            <a:r>
              <a:rPr lang="es-ES" dirty="0"/>
              <a:t>o </a:t>
            </a:r>
            <a:r>
              <a:rPr lang="es-ES" b="1" dirty="0"/>
              <a:t>bloques de memoria, </a:t>
            </a:r>
            <a:r>
              <a:rPr lang="es-ES" dirty="0"/>
              <a:t>cada una de las cuales tiene una </a:t>
            </a:r>
            <a:r>
              <a:rPr lang="es-ES" b="1" dirty="0"/>
              <a:t>dirección</a:t>
            </a:r>
            <a:r>
              <a:rPr lang="es-ES" dirty="0"/>
              <a:t> y un </a:t>
            </a:r>
            <a:r>
              <a:rPr lang="es-ES" b="1" dirty="0"/>
              <a:t>contenido</a:t>
            </a:r>
            <a:r>
              <a:rPr lang="es-ES" dirty="0"/>
              <a:t>. </a:t>
            </a:r>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8</a:t>
            </a:fld>
            <a:endParaRPr lang="en-US"/>
          </a:p>
        </p:txBody>
      </p:sp>
      <p:graphicFrame>
        <p:nvGraphicFramePr>
          <p:cNvPr id="7" name="Group 6"/>
          <p:cNvGraphicFramePr>
            <a:graphicFrameLocks noGrp="1"/>
          </p:cNvGraphicFramePr>
          <p:nvPr>
            <p:extLst>
              <p:ext uri="{D42A27DB-BD31-4B8C-83A1-F6EECF244321}">
                <p14:modId xmlns:p14="http://schemas.microsoft.com/office/powerpoint/2010/main" val="3857739279"/>
              </p:ext>
            </p:extLst>
          </p:nvPr>
        </p:nvGraphicFramePr>
        <p:xfrm>
          <a:off x="2995613" y="3581400"/>
          <a:ext cx="3176587" cy="2743200"/>
        </p:xfrm>
        <a:graphic>
          <a:graphicData uri="http://schemas.openxmlformats.org/drawingml/2006/table">
            <a:tbl>
              <a:tblPr/>
              <a:tblGrid>
                <a:gridCol w="1423987"/>
                <a:gridCol w="1752600"/>
              </a:tblGrid>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Batang"/>
                          <a:cs typeface="Times New Roman" pitchFamily="18" charset="0"/>
                        </a:rPr>
                        <a:t>0000</a:t>
                      </a:r>
                      <a:endParaRPr kumimoji="0" lang="en-US" sz="2400" b="0" i="0" u="none" strike="noStrike" cap="none" normalizeH="0" baseline="0" dirty="0" smtClean="0">
                        <a:ln>
                          <a:noFill/>
                        </a:ln>
                        <a:solidFill>
                          <a:schemeClr val="tx1"/>
                        </a:solidFill>
                        <a:effectLst/>
                        <a:latin typeface="Arial" pitchFamily="34" charset="0"/>
                        <a:ea typeface="Batang"/>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Batang"/>
                          <a:cs typeface="Times New Roman" pitchFamily="18" charset="0"/>
                        </a:rPr>
                        <a:t>0010001</a:t>
                      </a:r>
                      <a:endParaRPr kumimoji="0" lang="en-US" sz="2400" b="0" i="0" u="none" strike="noStrike" cap="none" normalizeH="0" baseline="0" smtClean="0">
                        <a:ln>
                          <a:noFill/>
                        </a:ln>
                        <a:solidFill>
                          <a:schemeClr val="tx1"/>
                        </a:solidFill>
                        <a:effectLst/>
                        <a:latin typeface="Arial" pitchFamily="34" charset="0"/>
                        <a:ea typeface="Batang"/>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Batang"/>
                          <a:cs typeface="Times New Roman" pitchFamily="18" charset="0"/>
                        </a:rPr>
                        <a:t>0001</a:t>
                      </a:r>
                      <a:endParaRPr kumimoji="0" lang="en-US" sz="2400" b="0" i="0" u="none" strike="noStrike" cap="none" normalizeH="0" baseline="0" smtClean="0">
                        <a:ln>
                          <a:noFill/>
                        </a:ln>
                        <a:solidFill>
                          <a:schemeClr val="tx1"/>
                        </a:solidFill>
                        <a:effectLst/>
                        <a:latin typeface="Arial" pitchFamily="34" charset="0"/>
                        <a:ea typeface="Batang"/>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Batang"/>
                          <a:cs typeface="Times New Roman" pitchFamily="18" charset="0"/>
                        </a:rPr>
                        <a:t>1101000</a:t>
                      </a:r>
                      <a:endParaRPr kumimoji="0" lang="en-US" sz="2400" b="0" i="0" u="none" strike="noStrike" cap="none" normalizeH="0" baseline="0" dirty="0" smtClean="0">
                        <a:ln>
                          <a:noFill/>
                        </a:ln>
                        <a:solidFill>
                          <a:schemeClr val="tx1"/>
                        </a:solidFill>
                        <a:effectLst/>
                        <a:latin typeface="Arial" pitchFamily="34" charset="0"/>
                        <a:ea typeface="Batang"/>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Batang"/>
                          <a:cs typeface="Times New Roman" pitchFamily="18" charset="0"/>
                        </a:rPr>
                        <a:t>0010</a:t>
                      </a:r>
                      <a:endParaRPr kumimoji="0" lang="en-US" sz="2400" b="0" i="0" u="none" strike="noStrike" cap="none" normalizeH="0" baseline="0" smtClean="0">
                        <a:ln>
                          <a:noFill/>
                        </a:ln>
                        <a:solidFill>
                          <a:schemeClr val="tx1"/>
                        </a:solidFill>
                        <a:effectLst/>
                        <a:latin typeface="Arial" pitchFamily="34" charset="0"/>
                        <a:ea typeface="Batang"/>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Batang"/>
                          <a:cs typeface="Times New Roman" pitchFamily="18" charset="0"/>
                        </a:rPr>
                        <a:t>1110110</a:t>
                      </a:r>
                      <a:endParaRPr kumimoji="0" lang="en-US" sz="2400" b="0" i="0" u="none" strike="noStrike" cap="none" normalizeH="0" baseline="0" smtClean="0">
                        <a:ln>
                          <a:noFill/>
                        </a:ln>
                        <a:solidFill>
                          <a:schemeClr val="tx1"/>
                        </a:solidFill>
                        <a:effectLst/>
                        <a:latin typeface="Arial" pitchFamily="34" charset="0"/>
                        <a:ea typeface="Batang"/>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Batang"/>
                          <a:cs typeface="Times New Roman" pitchFamily="18" charset="0"/>
                        </a:rPr>
                        <a:t>0011</a:t>
                      </a:r>
                      <a:endParaRPr kumimoji="0" lang="en-US" sz="2400" b="0" i="0" u="none" strike="noStrike" cap="none" normalizeH="0" baseline="0" smtClean="0">
                        <a:ln>
                          <a:noFill/>
                        </a:ln>
                        <a:solidFill>
                          <a:schemeClr val="tx1"/>
                        </a:solidFill>
                        <a:effectLst/>
                        <a:latin typeface="Arial" pitchFamily="34" charset="0"/>
                        <a:ea typeface="Batang"/>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Batang"/>
                          <a:cs typeface="Times New Roman" pitchFamily="18" charset="0"/>
                        </a:rPr>
                        <a:t>0110001</a:t>
                      </a:r>
                      <a:endParaRPr kumimoji="0" lang="en-US" sz="2400" b="0" i="0" u="none" strike="noStrike" cap="none" normalizeH="0" baseline="0" smtClean="0">
                        <a:ln>
                          <a:noFill/>
                        </a:ln>
                        <a:solidFill>
                          <a:schemeClr val="tx1"/>
                        </a:solidFill>
                        <a:effectLst/>
                        <a:latin typeface="Arial" pitchFamily="34" charset="0"/>
                        <a:ea typeface="Batang"/>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Batang"/>
                          <a:cs typeface="Times New Roman" pitchFamily="18" charset="0"/>
                        </a:rPr>
                        <a:t>0100</a:t>
                      </a:r>
                      <a:endParaRPr kumimoji="0" lang="en-US" sz="2400" b="0" i="0" u="none" strike="noStrike" cap="none" normalizeH="0" baseline="0" smtClean="0">
                        <a:ln>
                          <a:noFill/>
                        </a:ln>
                        <a:solidFill>
                          <a:schemeClr val="tx1"/>
                        </a:solidFill>
                        <a:effectLst/>
                        <a:latin typeface="Arial" pitchFamily="34" charset="0"/>
                        <a:ea typeface="Batang"/>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Batang"/>
                          <a:cs typeface="Times New Roman" pitchFamily="18" charset="0"/>
                        </a:rPr>
                        <a:t>0110101</a:t>
                      </a:r>
                      <a:endParaRPr kumimoji="0" lang="en-US" sz="2400" b="0" i="0" u="none" strike="noStrike" cap="none" normalizeH="0" baseline="0" smtClean="0">
                        <a:ln>
                          <a:noFill/>
                        </a:ln>
                        <a:solidFill>
                          <a:schemeClr val="tx1"/>
                        </a:solidFill>
                        <a:effectLst/>
                        <a:latin typeface="Arial" pitchFamily="34" charset="0"/>
                        <a:ea typeface="Batang"/>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Batang"/>
                          <a:cs typeface="Times New Roman" pitchFamily="18" charset="0"/>
                        </a:rPr>
                        <a:t>…</a:t>
                      </a:r>
                      <a:endParaRPr kumimoji="0" lang="en-US" sz="2400" b="0" i="0" u="none" strike="noStrike" cap="none" normalizeH="0" baseline="0" smtClean="0">
                        <a:ln>
                          <a:noFill/>
                        </a:ln>
                        <a:solidFill>
                          <a:schemeClr val="tx1"/>
                        </a:solidFill>
                        <a:effectLst/>
                        <a:latin typeface="Arial" pitchFamily="34" charset="0"/>
                        <a:ea typeface="Batang"/>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 name="Line 36"/>
          <p:cNvSpPr>
            <a:spLocks noChangeShapeType="1"/>
          </p:cNvSpPr>
          <p:nvPr/>
        </p:nvSpPr>
        <p:spPr bwMode="auto">
          <a:xfrm>
            <a:off x="3498850" y="3200400"/>
            <a:ext cx="0" cy="287338"/>
          </a:xfrm>
          <a:prstGeom prst="line">
            <a:avLst/>
          </a:prstGeom>
          <a:noFill/>
          <a:ln w="57150" cmpd="thinThick">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9" name="Line 37"/>
          <p:cNvSpPr>
            <a:spLocks noChangeShapeType="1"/>
          </p:cNvSpPr>
          <p:nvPr/>
        </p:nvSpPr>
        <p:spPr bwMode="auto">
          <a:xfrm>
            <a:off x="5257800" y="3200400"/>
            <a:ext cx="0" cy="28733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10" name="Rectangle 38"/>
          <p:cNvSpPr>
            <a:spLocks noChangeArrowheads="1"/>
          </p:cNvSpPr>
          <p:nvPr/>
        </p:nvSpPr>
        <p:spPr bwMode="auto">
          <a:xfrm>
            <a:off x="2743200" y="2636838"/>
            <a:ext cx="1547813" cy="504825"/>
          </a:xfrm>
          <a:prstGeom prst="rect">
            <a:avLst/>
          </a:prstGeom>
          <a:solidFill>
            <a:schemeClr val="tx2">
              <a:alpha val="30000"/>
            </a:schemeClr>
          </a:solidFill>
          <a:ln w="25400">
            <a:solidFill>
              <a:schemeClr val="tx2"/>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AR" altLang="es-AR" sz="2400" b="1" dirty="0"/>
              <a:t>dirección</a:t>
            </a:r>
          </a:p>
        </p:txBody>
      </p:sp>
      <p:sp>
        <p:nvSpPr>
          <p:cNvPr id="11" name="Rectangle 39"/>
          <p:cNvSpPr>
            <a:spLocks noChangeArrowheads="1"/>
          </p:cNvSpPr>
          <p:nvPr/>
        </p:nvSpPr>
        <p:spPr bwMode="auto">
          <a:xfrm>
            <a:off x="4509448" y="2636838"/>
            <a:ext cx="1516063" cy="504825"/>
          </a:xfrm>
          <a:prstGeom prst="rect">
            <a:avLst/>
          </a:prstGeom>
          <a:solidFill>
            <a:schemeClr val="tx2">
              <a:alpha val="30000"/>
            </a:schemeClr>
          </a:solidFill>
          <a:ln w="25400">
            <a:solidFill>
              <a:schemeClr val="tx2"/>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AR" altLang="es-AR" sz="2400" b="1" dirty="0"/>
              <a:t>contenido</a:t>
            </a:r>
          </a:p>
        </p:txBody>
      </p:sp>
    </p:spTree>
    <p:extLst>
      <p:ext uri="{BB962C8B-B14F-4D97-AF65-F5344CB8AC3E}">
        <p14:creationId xmlns:p14="http://schemas.microsoft.com/office/powerpoint/2010/main" val="1425835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LA MEMORIA</a:t>
            </a:r>
            <a:endParaRPr lang="es-AR" dirty="0"/>
          </a:p>
        </p:txBody>
      </p:sp>
      <p:sp>
        <p:nvSpPr>
          <p:cNvPr id="3" name="2 Marcador de contenido"/>
          <p:cNvSpPr>
            <a:spLocks noGrp="1"/>
          </p:cNvSpPr>
          <p:nvPr>
            <p:ph idx="1"/>
          </p:nvPr>
        </p:nvSpPr>
        <p:spPr/>
        <p:txBody>
          <a:bodyPr>
            <a:normAutofit/>
          </a:bodyPr>
          <a:lstStyle/>
          <a:p>
            <a:pPr marL="88900" indent="0">
              <a:buNone/>
            </a:pPr>
            <a:r>
              <a:rPr lang="es-ES_tradnl" altLang="es-AR" dirty="0"/>
              <a:t>Los lenguajes de programación permiten tener una </a:t>
            </a:r>
            <a:r>
              <a:rPr lang="es-ES_tradnl" altLang="es-AR" b="1" dirty="0"/>
              <a:t>visión abstracta de la memoria</a:t>
            </a:r>
            <a:r>
              <a:rPr lang="es-ES_tradnl" altLang="es-AR" dirty="0"/>
              <a:t>. </a:t>
            </a:r>
          </a:p>
          <a:p>
            <a:pPr marL="88900" indent="0">
              <a:buNone/>
            </a:pPr>
            <a:r>
              <a:rPr lang="es-ES_tradnl" altLang="es-AR" dirty="0"/>
              <a:t>El programador no accede a </a:t>
            </a:r>
            <a:r>
              <a:rPr lang="es-ES_tradnl" altLang="es-AR" dirty="0" smtClean="0"/>
              <a:t>la memoria a través </a:t>
            </a:r>
            <a:r>
              <a:rPr lang="es-ES_tradnl" altLang="es-AR" dirty="0"/>
              <a:t>de las direcciones de las celdas, sino a través de </a:t>
            </a:r>
            <a:r>
              <a:rPr lang="es-ES_tradnl" altLang="es-AR" b="1" dirty="0"/>
              <a:t>variables</a:t>
            </a:r>
            <a:r>
              <a:rPr lang="es-ES_tradnl" altLang="es-AR" dirty="0"/>
              <a:t>.</a:t>
            </a:r>
            <a:endParaRPr lang="es-AR" altLang="es-AR" dirty="0"/>
          </a:p>
          <a:p>
            <a:pPr marL="88900" indent="0">
              <a:buNone/>
            </a:pPr>
            <a:r>
              <a:rPr lang="es-AR" altLang="es-AR" dirty="0"/>
              <a:t>Una </a:t>
            </a:r>
            <a:r>
              <a:rPr lang="es-AR" altLang="es-AR" b="1" dirty="0"/>
              <a:t>variable</a:t>
            </a:r>
            <a:r>
              <a:rPr lang="es-AR" altLang="es-AR" dirty="0"/>
              <a:t> es una abstracción de una </a:t>
            </a:r>
            <a:r>
              <a:rPr lang="es-AR" altLang="es-AR" b="1" dirty="0"/>
              <a:t>celda de memoria </a:t>
            </a:r>
            <a:r>
              <a:rPr lang="es-AR" altLang="es-AR" dirty="0" smtClean="0"/>
              <a:t>o </a:t>
            </a:r>
            <a:r>
              <a:rPr lang="es-AR" altLang="es-AR" dirty="0"/>
              <a:t>de un bloque de </a:t>
            </a:r>
            <a:r>
              <a:rPr lang="es-AR" altLang="es-AR" dirty="0" smtClean="0"/>
              <a:t>celdas.</a:t>
            </a:r>
            <a:endParaRPr lang="es-AR" altLang="es-AR" dirty="0"/>
          </a:p>
          <a:p>
            <a:pPr marL="88900" indent="0">
              <a:buNone/>
            </a:pPr>
            <a:r>
              <a:rPr lang="es-ES_tradnl" altLang="es-AR" dirty="0"/>
              <a:t>El programador tampoco manipula el contenido de la datos en su  representación binaria, cada variable mantiene un </a:t>
            </a:r>
            <a:r>
              <a:rPr lang="es-ES_tradnl" altLang="es-AR" b="1" dirty="0"/>
              <a:t>valor</a:t>
            </a:r>
            <a:r>
              <a:rPr lang="es-ES_tradnl" altLang="es-AR" dirty="0"/>
              <a:t> que depende del </a:t>
            </a:r>
            <a:r>
              <a:rPr lang="es-ES_tradnl" altLang="es-AR" b="1" dirty="0"/>
              <a:t>tipo</a:t>
            </a:r>
            <a:r>
              <a:rPr lang="es-ES_tradnl" altLang="es-AR" dirty="0"/>
              <a:t> establecido en una </a:t>
            </a:r>
            <a:r>
              <a:rPr lang="es-ES_tradnl" altLang="es-AR" b="1" dirty="0"/>
              <a:t>declaración</a:t>
            </a:r>
            <a:r>
              <a:rPr lang="es-ES_tradnl" altLang="es-AR" dirty="0"/>
              <a:t>. </a:t>
            </a:r>
            <a:endParaRPr lang="es-AR" altLang="es-AR" dirty="0"/>
          </a:p>
          <a:p>
            <a:pPr marL="114300" indent="0">
              <a:spcBef>
                <a:spcPts val="1200"/>
              </a:spcBef>
              <a:buNone/>
            </a:pPr>
            <a:endParaRPr lang="es-AR" dirty="0"/>
          </a:p>
        </p:txBody>
      </p:sp>
      <p:sp>
        <p:nvSpPr>
          <p:cNvPr id="4" name="3 Marcador de pie de página"/>
          <p:cNvSpPr>
            <a:spLocks noGrp="1"/>
          </p:cNvSpPr>
          <p:nvPr>
            <p:ph type="ftr" sz="quarter" idx="11"/>
          </p:nvPr>
        </p:nvSpPr>
        <p:spPr/>
        <p:txBody>
          <a:bodyPr/>
          <a:lstStyle/>
          <a:p>
            <a:r>
              <a:rPr lang="es-AR" dirty="0" smtClean="0"/>
              <a:t>Introducción a la Programación Orientada a Objetos  </a:t>
            </a:r>
            <a:endParaRPr lang="en-US" dirty="0"/>
          </a:p>
        </p:txBody>
      </p:sp>
      <p:sp>
        <p:nvSpPr>
          <p:cNvPr id="5" name="4 Marcador de número de diapositiva"/>
          <p:cNvSpPr>
            <a:spLocks noGrp="1"/>
          </p:cNvSpPr>
          <p:nvPr>
            <p:ph type="sldNum" sz="quarter" idx="12"/>
          </p:nvPr>
        </p:nvSpPr>
        <p:spPr/>
        <p:txBody>
          <a:bodyPr/>
          <a:lstStyle/>
          <a:p>
            <a:fld id="{C11C43BD-71E5-46FE-A724-5D4443A5068E}" type="slidenum">
              <a:rPr lang="en-US" smtClean="0"/>
              <a:pPr/>
              <a:t>9</a:t>
            </a:fld>
            <a:endParaRPr lang="en-US"/>
          </a:p>
        </p:txBody>
      </p:sp>
    </p:spTree>
    <p:extLst>
      <p:ext uri="{BB962C8B-B14F-4D97-AF65-F5344CB8AC3E}">
        <p14:creationId xmlns:p14="http://schemas.microsoft.com/office/powerpoint/2010/main" val="2995792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1430</TotalTime>
  <Words>3003</Words>
  <Application>Microsoft Office PowerPoint</Application>
  <PresentationFormat>On-screen Show (4:3)</PresentationFormat>
  <Paragraphs>675</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Tema de Office</vt:lpstr>
      <vt:lpstr>INTRODUCCIÓN A LA PROGRAMACIÓN ORIENTADA A OBJETOS</vt:lpstr>
      <vt:lpstr>AMBIENTE DE REFERENCIAMIENTO</vt:lpstr>
      <vt:lpstr>VARIABLE </vt:lpstr>
      <vt:lpstr>VARIABLE </vt:lpstr>
      <vt:lpstr>VARIABLE </vt:lpstr>
      <vt:lpstr>VARIABLE </vt:lpstr>
      <vt:lpstr>LA MEMORIA</vt:lpstr>
      <vt:lpstr>LA MEMORIA</vt:lpstr>
      <vt:lpstr>LA MEMORIA</vt:lpstr>
      <vt:lpstr>VARIABLES Y ALCANCE</vt:lpstr>
      <vt:lpstr>VARIABLES Y ALCANCE</vt:lpstr>
      <vt:lpstr>VARIABLES Y ALCANCE</vt:lpstr>
      <vt:lpstr>VARIABLES DE TIPOS ELEMENTALES</vt:lpstr>
      <vt:lpstr>VARIABLES DE TIPOS ELEMENTALES</vt:lpstr>
      <vt:lpstr>VARIABLES DE TIPOS ELEMENTALES</vt:lpstr>
      <vt:lpstr>VARIABLES DE TIPOS ELEMENTALES</vt:lpstr>
      <vt:lpstr>VARIABLES DE TIPO CLASE</vt:lpstr>
      <vt:lpstr>VARIABLES DE TIPO CLASE</vt:lpstr>
      <vt:lpstr>CASO DE ESTUDIO: TERMOSTATO</vt:lpstr>
      <vt:lpstr>CASO DE ESTUDIO: TERMOSTATO</vt:lpstr>
      <vt:lpstr>CASO DE ESTUDIO: TERMOSTATO</vt:lpstr>
      <vt:lpstr>CASO DE ESTUDIO: TERMOSTATO</vt:lpstr>
      <vt:lpstr>CASO DE ESTUDIO: TERMOSTATO</vt:lpstr>
      <vt:lpstr>CASO DE ESTUDIO: TERMOSTATO</vt:lpstr>
      <vt:lpstr>CASO DE ESTUDIO: TERMOSTATO</vt:lpstr>
      <vt:lpstr>CASO DE ESTUDIO: TERMOSTATO</vt:lpstr>
      <vt:lpstr>CASO DE ESTUDIO: TERMOSTATO</vt:lpstr>
      <vt:lpstr>CASO DE ESTUDIO: TERMOSTATO</vt:lpstr>
      <vt:lpstr>EL ESTADO INTERNO</vt:lpstr>
      <vt:lpstr>EL ESTADO INTERNO</vt:lpstr>
      <vt:lpstr>Declaración de variables</vt:lpstr>
      <vt:lpstr>Creación de objetos</vt:lpstr>
      <vt:lpstr>Creación de objetos</vt:lpstr>
      <vt:lpstr>Asignación de referencias</vt:lpstr>
      <vt:lpstr>Modificación del estado interno</vt:lpstr>
      <vt:lpstr>Identidad</vt:lpstr>
      <vt:lpstr>Identidad</vt:lpstr>
      <vt:lpstr>Identidad</vt:lpstr>
      <vt:lpstr>Equivalencia</vt:lpstr>
      <vt:lpstr>Equivalencia</vt:lpstr>
      <vt:lpstr>Copia</vt:lpstr>
      <vt:lpstr>Clone</vt:lpstr>
      <vt:lpstr>Clone</vt:lpstr>
      <vt:lpstr>Tester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ltamargo</dc:creator>
  <cp:lastModifiedBy>User</cp:lastModifiedBy>
  <cp:revision>158</cp:revision>
  <dcterms:created xsi:type="dcterms:W3CDTF">2015-03-04T18:37:05Z</dcterms:created>
  <dcterms:modified xsi:type="dcterms:W3CDTF">2019-08-08T13:18:47Z</dcterms:modified>
</cp:coreProperties>
</file>